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Lst>
  <p:sldSz cx="12192000" cy="6858000"/>
  <p:notesSz cx="6858000" cy="9144000"/>
  <p:embeddedFontLst>
    <p:embeddedFont>
      <p:font typeface="Calibri" panose="020F0502020204030204"/>
      <p:regular r:id="rId67"/>
    </p:embeddedFont>
    <p:embeddedFont>
      <p:font typeface="Quattrocento Sans" panose="020B0502050000020003"/>
      <p:regular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2160"/>
        <p:guide pos="3840"/>
      </p:guideLst>
    </p:cSldViewPr>
  </p:slide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8" Type="http://schemas.openxmlformats.org/officeDocument/2006/relationships/font" Target="fonts/font2.fntdata"/><Relationship Id="rId67" Type="http://schemas.openxmlformats.org/officeDocument/2006/relationships/font" Target="fonts/font1.fntdata"/><Relationship Id="rId66" Type="http://schemas.openxmlformats.org/officeDocument/2006/relationships/tableStyles" Target="tableStyles.xml"/><Relationship Id="rId65" Type="http://schemas.openxmlformats.org/officeDocument/2006/relationships/viewProps" Target="viewProps.xml"/><Relationship Id="rId64" Type="http://schemas.openxmlformats.org/officeDocument/2006/relationships/presProps" Target="presProps.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 name="Shape 2"/>
        <p:cNvGrpSpPr/>
        <p:nvPr/>
      </p:nvGrpSpPr>
      <p:grpSpPr>
        <a:xfrm>
          <a:off x="0" y="0"/>
          <a:ext cx="0" cy="0"/>
          <a:chOff x="0" y="0"/>
          <a:chExt cx="0" cy="0"/>
        </a:xfrm>
      </p:grpSpPr>
      <p:sp>
        <p:nvSpPr>
          <p:cNvPr id="3" name="Google Shape;3;n"/>
          <p:cNvSpPr txBox="1"/>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 name="Shape 106"/>
        <p:cNvGrpSpPr/>
        <p:nvPr/>
      </p:nvGrpSpPr>
      <p:grpSpPr>
        <a:xfrm>
          <a:off x="0" y="0"/>
          <a:ext cx="0" cy="0"/>
          <a:chOff x="0" y="0"/>
          <a:chExt cx="0" cy="0"/>
        </a:xfrm>
      </p:grpSpPr>
      <p:sp>
        <p:nvSpPr>
          <p:cNvPr id="107" name="Google Shape;107;p1: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8" name="Google Shape;108;p1: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4" name="Shape 174"/>
        <p:cNvGrpSpPr/>
        <p:nvPr/>
      </p:nvGrpSpPr>
      <p:grpSpPr>
        <a:xfrm>
          <a:off x="0" y="0"/>
          <a:ext cx="0" cy="0"/>
          <a:chOff x="0" y="0"/>
          <a:chExt cx="0" cy="0"/>
        </a:xfrm>
      </p:grpSpPr>
      <p:sp>
        <p:nvSpPr>
          <p:cNvPr id="175" name="Google Shape;175;g11470f59a61_0_363: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76" name="Google Shape;176;g11470f59a61_0_36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1" name="Shape 181"/>
        <p:cNvGrpSpPr/>
        <p:nvPr/>
      </p:nvGrpSpPr>
      <p:grpSpPr>
        <a:xfrm>
          <a:off x="0" y="0"/>
          <a:ext cx="0" cy="0"/>
          <a:chOff x="0" y="0"/>
          <a:chExt cx="0" cy="0"/>
        </a:xfrm>
      </p:grpSpPr>
      <p:sp>
        <p:nvSpPr>
          <p:cNvPr id="182" name="Google Shape;182;g11470f59a61_0_37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83" name="Google Shape;183;g11470f59a61_0_37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8" name="Shape 188"/>
        <p:cNvGrpSpPr/>
        <p:nvPr/>
      </p:nvGrpSpPr>
      <p:grpSpPr>
        <a:xfrm>
          <a:off x="0" y="0"/>
          <a:ext cx="0" cy="0"/>
          <a:chOff x="0" y="0"/>
          <a:chExt cx="0" cy="0"/>
        </a:xfrm>
      </p:grpSpPr>
      <p:sp>
        <p:nvSpPr>
          <p:cNvPr id="189" name="Google Shape;189;g112c730af4f_0_423: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190" name="Google Shape;190;g112c730af4f_0_42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5" name="Shape 195"/>
        <p:cNvGrpSpPr/>
        <p:nvPr/>
      </p:nvGrpSpPr>
      <p:grpSpPr>
        <a:xfrm>
          <a:off x="0" y="0"/>
          <a:ext cx="0" cy="0"/>
          <a:chOff x="0" y="0"/>
          <a:chExt cx="0" cy="0"/>
        </a:xfrm>
      </p:grpSpPr>
      <p:sp>
        <p:nvSpPr>
          <p:cNvPr id="196" name="Google Shape;196;g112c730af4f_0_434: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914400" lvl="0" indent="0" algn="l" rtl="0">
              <a:lnSpc>
                <a:spcPct val="115000"/>
              </a:lnSpc>
              <a:spcBef>
                <a:spcPts val="700"/>
              </a:spcBef>
              <a:spcAft>
                <a:spcPts val="0"/>
              </a:spcAft>
              <a:buNone/>
            </a:pPr>
            <a:endParaRPr sz="1350">
              <a:solidFill>
                <a:srgbClr val="1B1B1B"/>
              </a:solidFill>
              <a:highlight>
                <a:srgbClr val="FFFFFF"/>
              </a:highlight>
              <a:latin typeface="Arial" panose="020B0604020202020204"/>
              <a:ea typeface="Arial" panose="020B0604020202020204"/>
              <a:cs typeface="Arial" panose="020B0604020202020204"/>
              <a:sym typeface="Arial" panose="020B0604020202020204"/>
            </a:endParaRPr>
          </a:p>
          <a:p>
            <a:pPr marL="0" lvl="0" indent="0" algn="l" rtl="0">
              <a:lnSpc>
                <a:spcPct val="100000"/>
              </a:lnSpc>
              <a:spcBef>
                <a:spcPts val="700"/>
              </a:spcBef>
              <a:spcAft>
                <a:spcPts val="0"/>
              </a:spcAft>
              <a:buSzPts val="1400"/>
              <a:buNone/>
            </a:pPr>
          </a:p>
        </p:txBody>
      </p:sp>
      <p:sp>
        <p:nvSpPr>
          <p:cNvPr id="197" name="Google Shape;197;g112c730af4f_0_43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1" name="Shape 201"/>
        <p:cNvGrpSpPr/>
        <p:nvPr/>
      </p:nvGrpSpPr>
      <p:grpSpPr>
        <a:xfrm>
          <a:off x="0" y="0"/>
          <a:ext cx="0" cy="0"/>
          <a:chOff x="0" y="0"/>
          <a:chExt cx="0" cy="0"/>
        </a:xfrm>
      </p:grpSpPr>
      <p:sp>
        <p:nvSpPr>
          <p:cNvPr id="202" name="Google Shape;202;g11470f59a61_0_432: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03" name="Google Shape;203;g11470f59a61_0_43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8" name="Shape 208"/>
        <p:cNvGrpSpPr/>
        <p:nvPr/>
      </p:nvGrpSpPr>
      <p:grpSpPr>
        <a:xfrm>
          <a:off x="0" y="0"/>
          <a:ext cx="0" cy="0"/>
          <a:chOff x="0" y="0"/>
          <a:chExt cx="0" cy="0"/>
        </a:xfrm>
      </p:grpSpPr>
      <p:sp>
        <p:nvSpPr>
          <p:cNvPr id="209" name="Google Shape;209;g11470f59a61_0_438: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0" name="Google Shape;210;g11470f59a61_0_438: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4" name="Shape 214"/>
        <p:cNvGrpSpPr/>
        <p:nvPr/>
      </p:nvGrpSpPr>
      <p:grpSpPr>
        <a:xfrm>
          <a:off x="0" y="0"/>
          <a:ext cx="0" cy="0"/>
          <a:chOff x="0" y="0"/>
          <a:chExt cx="0" cy="0"/>
        </a:xfrm>
      </p:grpSpPr>
      <p:sp>
        <p:nvSpPr>
          <p:cNvPr id="215" name="Google Shape;215;g11470f59a61_0_444: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6" name="Google Shape;216;g11470f59a61_0_44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1" name="Shape 221"/>
        <p:cNvGrpSpPr/>
        <p:nvPr/>
      </p:nvGrpSpPr>
      <p:grpSpPr>
        <a:xfrm>
          <a:off x="0" y="0"/>
          <a:ext cx="0" cy="0"/>
          <a:chOff x="0" y="0"/>
          <a:chExt cx="0" cy="0"/>
        </a:xfrm>
      </p:grpSpPr>
      <p:sp>
        <p:nvSpPr>
          <p:cNvPr id="222" name="Google Shape;222;g11470f59a61_0_451: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23" name="Google Shape;223;g11470f59a61_0_451: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8" name="Shape 228"/>
        <p:cNvGrpSpPr/>
        <p:nvPr/>
      </p:nvGrpSpPr>
      <p:grpSpPr>
        <a:xfrm>
          <a:off x="0" y="0"/>
          <a:ext cx="0" cy="0"/>
          <a:chOff x="0" y="0"/>
          <a:chExt cx="0" cy="0"/>
        </a:xfrm>
      </p:grpSpPr>
      <p:sp>
        <p:nvSpPr>
          <p:cNvPr id="229" name="Google Shape;229;g11470f59a61_0_46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30" name="Google Shape;230;g11470f59a61_0_46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5" name="Shape 235"/>
        <p:cNvGrpSpPr/>
        <p:nvPr/>
      </p:nvGrpSpPr>
      <p:grpSpPr>
        <a:xfrm>
          <a:off x="0" y="0"/>
          <a:ext cx="0" cy="0"/>
          <a:chOff x="0" y="0"/>
          <a:chExt cx="0" cy="0"/>
        </a:xfrm>
      </p:grpSpPr>
      <p:sp>
        <p:nvSpPr>
          <p:cNvPr id="236" name="Google Shape;236;g11470f59a61_0_473: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37" name="Google Shape;237;g11470f59a61_0_47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3" name="Shape 113"/>
        <p:cNvGrpSpPr/>
        <p:nvPr/>
      </p:nvGrpSpPr>
      <p:grpSpPr>
        <a:xfrm>
          <a:off x="0" y="0"/>
          <a:ext cx="0" cy="0"/>
          <a:chOff x="0" y="0"/>
          <a:chExt cx="0" cy="0"/>
        </a:xfrm>
      </p:grpSpPr>
      <p:sp>
        <p:nvSpPr>
          <p:cNvPr id="114" name="Google Shape;114;g11470f59a61_0_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5" name="Google Shape;115;g11470f59a61_0_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2" name="Shape 242"/>
        <p:cNvGrpSpPr/>
        <p:nvPr/>
      </p:nvGrpSpPr>
      <p:grpSpPr>
        <a:xfrm>
          <a:off x="0" y="0"/>
          <a:ext cx="0" cy="0"/>
          <a:chOff x="0" y="0"/>
          <a:chExt cx="0" cy="0"/>
        </a:xfrm>
      </p:grpSpPr>
      <p:sp>
        <p:nvSpPr>
          <p:cNvPr id="243" name="Google Shape;243;g11470f59a61_0_482: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44" name="Google Shape;244;g11470f59a61_0_48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9" name="Shape 249"/>
        <p:cNvGrpSpPr/>
        <p:nvPr/>
      </p:nvGrpSpPr>
      <p:grpSpPr>
        <a:xfrm>
          <a:off x="0" y="0"/>
          <a:ext cx="0" cy="0"/>
          <a:chOff x="0" y="0"/>
          <a:chExt cx="0" cy="0"/>
        </a:xfrm>
      </p:grpSpPr>
      <p:sp>
        <p:nvSpPr>
          <p:cNvPr id="250" name="Google Shape;250;g11470f59a61_0_488: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51" name="Google Shape;251;g11470f59a61_0_488: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5" name="Shape 255"/>
        <p:cNvGrpSpPr/>
        <p:nvPr/>
      </p:nvGrpSpPr>
      <p:grpSpPr>
        <a:xfrm>
          <a:off x="0" y="0"/>
          <a:ext cx="0" cy="0"/>
          <a:chOff x="0" y="0"/>
          <a:chExt cx="0" cy="0"/>
        </a:xfrm>
      </p:grpSpPr>
      <p:sp>
        <p:nvSpPr>
          <p:cNvPr id="256" name="Google Shape;256;g11470f59a61_0_494: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57" name="Google Shape;257;g11470f59a61_0_49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2" name="Shape 262"/>
        <p:cNvGrpSpPr/>
        <p:nvPr/>
      </p:nvGrpSpPr>
      <p:grpSpPr>
        <a:xfrm>
          <a:off x="0" y="0"/>
          <a:ext cx="0" cy="0"/>
          <a:chOff x="0" y="0"/>
          <a:chExt cx="0" cy="0"/>
        </a:xfrm>
      </p:grpSpPr>
      <p:sp>
        <p:nvSpPr>
          <p:cNvPr id="263" name="Google Shape;263;g11470f59a61_0_50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64" name="Google Shape;264;g11470f59a61_0_50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8" name="Shape 268"/>
        <p:cNvGrpSpPr/>
        <p:nvPr/>
      </p:nvGrpSpPr>
      <p:grpSpPr>
        <a:xfrm>
          <a:off x="0" y="0"/>
          <a:ext cx="0" cy="0"/>
          <a:chOff x="0" y="0"/>
          <a:chExt cx="0" cy="0"/>
        </a:xfrm>
      </p:grpSpPr>
      <p:sp>
        <p:nvSpPr>
          <p:cNvPr id="269" name="Google Shape;269;g11470f59a61_0_50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70" name="Google Shape;270;g11470f59a61_0_50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6" name="Shape 276"/>
        <p:cNvGrpSpPr/>
        <p:nvPr/>
      </p:nvGrpSpPr>
      <p:grpSpPr>
        <a:xfrm>
          <a:off x="0" y="0"/>
          <a:ext cx="0" cy="0"/>
          <a:chOff x="0" y="0"/>
          <a:chExt cx="0" cy="0"/>
        </a:xfrm>
      </p:grpSpPr>
      <p:sp>
        <p:nvSpPr>
          <p:cNvPr id="277" name="Google Shape;277;g11470f59a61_0_513: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278" name="Google Shape;278;g11470f59a61_0_51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7" name="Shape 287"/>
        <p:cNvGrpSpPr/>
        <p:nvPr/>
      </p:nvGrpSpPr>
      <p:grpSpPr>
        <a:xfrm>
          <a:off x="0" y="0"/>
          <a:ext cx="0" cy="0"/>
          <a:chOff x="0" y="0"/>
          <a:chExt cx="0" cy="0"/>
        </a:xfrm>
      </p:grpSpPr>
      <p:sp>
        <p:nvSpPr>
          <p:cNvPr id="288" name="Google Shape;288;g11470f59a61_0_523: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289" name="Google Shape;289;g11470f59a61_0_52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8" name="Shape 298"/>
        <p:cNvGrpSpPr/>
        <p:nvPr/>
      </p:nvGrpSpPr>
      <p:grpSpPr>
        <a:xfrm>
          <a:off x="0" y="0"/>
          <a:ext cx="0" cy="0"/>
          <a:chOff x="0" y="0"/>
          <a:chExt cx="0" cy="0"/>
        </a:xfrm>
      </p:grpSpPr>
      <p:sp>
        <p:nvSpPr>
          <p:cNvPr id="299" name="Google Shape;299;g11470f59a61_0_63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00" name="Google Shape;300;g11470f59a61_0_63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3" name="Shape 303"/>
        <p:cNvGrpSpPr/>
        <p:nvPr/>
      </p:nvGrpSpPr>
      <p:grpSpPr>
        <a:xfrm>
          <a:off x="0" y="0"/>
          <a:ext cx="0" cy="0"/>
          <a:chOff x="0" y="0"/>
          <a:chExt cx="0" cy="0"/>
        </a:xfrm>
      </p:grpSpPr>
      <p:sp>
        <p:nvSpPr>
          <p:cNvPr id="304" name="Google Shape;304;g11470f59a61_0_10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05" name="Google Shape;305;g11470f59a61_0_10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0" name="Shape 310"/>
        <p:cNvGrpSpPr/>
        <p:nvPr/>
      </p:nvGrpSpPr>
      <p:grpSpPr>
        <a:xfrm>
          <a:off x="0" y="0"/>
          <a:ext cx="0" cy="0"/>
          <a:chOff x="0" y="0"/>
          <a:chExt cx="0" cy="0"/>
        </a:xfrm>
      </p:grpSpPr>
      <p:sp>
        <p:nvSpPr>
          <p:cNvPr id="311" name="Google Shape;311;g11470f59a61_0_12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12" name="Google Shape;312;g11470f59a61_0_12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 name="Shape 123"/>
        <p:cNvGrpSpPr/>
        <p:nvPr/>
      </p:nvGrpSpPr>
      <p:grpSpPr>
        <a:xfrm>
          <a:off x="0" y="0"/>
          <a:ext cx="0" cy="0"/>
          <a:chOff x="0" y="0"/>
          <a:chExt cx="0" cy="0"/>
        </a:xfrm>
      </p:grpSpPr>
      <p:sp>
        <p:nvSpPr>
          <p:cNvPr id="124" name="Google Shape;124;g112c730af4f_0_106: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125" name="Google Shape;125;g112c730af4f_0_10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0" name="Shape 320"/>
        <p:cNvGrpSpPr/>
        <p:nvPr/>
      </p:nvGrpSpPr>
      <p:grpSpPr>
        <a:xfrm>
          <a:off x="0" y="0"/>
          <a:ext cx="0" cy="0"/>
          <a:chOff x="0" y="0"/>
          <a:chExt cx="0" cy="0"/>
        </a:xfrm>
      </p:grpSpPr>
      <p:sp>
        <p:nvSpPr>
          <p:cNvPr id="321" name="Google Shape;321;g112c730af4f_0_484: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322" name="Google Shape;322;g112c730af4f_0_48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7" name="Shape 327"/>
        <p:cNvGrpSpPr/>
        <p:nvPr/>
      </p:nvGrpSpPr>
      <p:grpSpPr>
        <a:xfrm>
          <a:off x="0" y="0"/>
          <a:ext cx="0" cy="0"/>
          <a:chOff x="0" y="0"/>
          <a:chExt cx="0" cy="0"/>
        </a:xfrm>
      </p:grpSpPr>
      <p:sp>
        <p:nvSpPr>
          <p:cNvPr id="328" name="Google Shape;328;g11470f59a61_0_634: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29" name="Google Shape;329;g11470f59a61_0_63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4" name="Shape 334"/>
        <p:cNvGrpSpPr/>
        <p:nvPr/>
      </p:nvGrpSpPr>
      <p:grpSpPr>
        <a:xfrm>
          <a:off x="0" y="0"/>
          <a:ext cx="0" cy="0"/>
          <a:chOff x="0" y="0"/>
          <a:chExt cx="0" cy="0"/>
        </a:xfrm>
      </p:grpSpPr>
      <p:sp>
        <p:nvSpPr>
          <p:cNvPr id="335" name="Google Shape;335;g11470f59a61_0_64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36" name="Google Shape;336;g11470f59a61_0_64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0" name="Shape 340"/>
        <p:cNvGrpSpPr/>
        <p:nvPr/>
      </p:nvGrpSpPr>
      <p:grpSpPr>
        <a:xfrm>
          <a:off x="0" y="0"/>
          <a:ext cx="0" cy="0"/>
          <a:chOff x="0" y="0"/>
          <a:chExt cx="0" cy="0"/>
        </a:xfrm>
      </p:grpSpPr>
      <p:sp>
        <p:nvSpPr>
          <p:cNvPr id="341" name="Google Shape;341;g11470f59a61_0_64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42" name="Google Shape;342;g11470f59a61_0_64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8" name="Shape 348"/>
        <p:cNvGrpSpPr/>
        <p:nvPr/>
      </p:nvGrpSpPr>
      <p:grpSpPr>
        <a:xfrm>
          <a:off x="0" y="0"/>
          <a:ext cx="0" cy="0"/>
          <a:chOff x="0" y="0"/>
          <a:chExt cx="0" cy="0"/>
        </a:xfrm>
      </p:grpSpPr>
      <p:sp>
        <p:nvSpPr>
          <p:cNvPr id="349" name="Google Shape;349;g115edf558da_0_44: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50" name="Google Shape;350;g115edf558da_0_4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5" name="Shape 355"/>
        <p:cNvGrpSpPr/>
        <p:nvPr/>
      </p:nvGrpSpPr>
      <p:grpSpPr>
        <a:xfrm>
          <a:off x="0" y="0"/>
          <a:ext cx="0" cy="0"/>
          <a:chOff x="0" y="0"/>
          <a:chExt cx="0" cy="0"/>
        </a:xfrm>
      </p:grpSpPr>
      <p:sp>
        <p:nvSpPr>
          <p:cNvPr id="356" name="Google Shape;356;g115edf558da_0_5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57" name="Google Shape;357;g115edf558da_0_5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2" name="Shape 362"/>
        <p:cNvGrpSpPr/>
        <p:nvPr/>
      </p:nvGrpSpPr>
      <p:grpSpPr>
        <a:xfrm>
          <a:off x="0" y="0"/>
          <a:ext cx="0" cy="0"/>
          <a:chOff x="0" y="0"/>
          <a:chExt cx="0" cy="0"/>
        </a:xfrm>
      </p:grpSpPr>
      <p:sp>
        <p:nvSpPr>
          <p:cNvPr id="363" name="Google Shape;363;g115edf558da_0_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64" name="Google Shape;364;g115edf558da_0_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9" name="Shape 369"/>
        <p:cNvGrpSpPr/>
        <p:nvPr/>
      </p:nvGrpSpPr>
      <p:grpSpPr>
        <a:xfrm>
          <a:off x="0" y="0"/>
          <a:ext cx="0" cy="0"/>
          <a:chOff x="0" y="0"/>
          <a:chExt cx="0" cy="0"/>
        </a:xfrm>
      </p:grpSpPr>
      <p:sp>
        <p:nvSpPr>
          <p:cNvPr id="370" name="Google Shape;370;g115edf558da_0_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71" name="Google Shape;371;g115edf558da_0_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5" name="Shape 375"/>
        <p:cNvGrpSpPr/>
        <p:nvPr/>
      </p:nvGrpSpPr>
      <p:grpSpPr>
        <a:xfrm>
          <a:off x="0" y="0"/>
          <a:ext cx="0" cy="0"/>
          <a:chOff x="0" y="0"/>
          <a:chExt cx="0" cy="0"/>
        </a:xfrm>
      </p:grpSpPr>
      <p:sp>
        <p:nvSpPr>
          <p:cNvPr id="376" name="Google Shape;376;g115edf558da_0_12: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77" name="Google Shape;377;g115edf558da_0_1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2" name="Shape 382"/>
        <p:cNvGrpSpPr/>
        <p:nvPr/>
      </p:nvGrpSpPr>
      <p:grpSpPr>
        <a:xfrm>
          <a:off x="0" y="0"/>
          <a:ext cx="0" cy="0"/>
          <a:chOff x="0" y="0"/>
          <a:chExt cx="0" cy="0"/>
        </a:xfrm>
      </p:grpSpPr>
      <p:sp>
        <p:nvSpPr>
          <p:cNvPr id="383" name="Google Shape;383;g115edf558da_0_18: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84" name="Google Shape;384;g115edf558da_0_18: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0" name="Shape 130"/>
        <p:cNvGrpSpPr/>
        <p:nvPr/>
      </p:nvGrpSpPr>
      <p:grpSpPr>
        <a:xfrm>
          <a:off x="0" y="0"/>
          <a:ext cx="0" cy="0"/>
          <a:chOff x="0" y="0"/>
          <a:chExt cx="0" cy="0"/>
        </a:xfrm>
      </p:grpSpPr>
      <p:sp>
        <p:nvSpPr>
          <p:cNvPr id="131" name="Google Shape;131;g112c730af4f_0_352: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132" name="Google Shape;132;g112c730af4f_0_35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8" name="Shape 388"/>
        <p:cNvGrpSpPr/>
        <p:nvPr/>
      </p:nvGrpSpPr>
      <p:grpSpPr>
        <a:xfrm>
          <a:off x="0" y="0"/>
          <a:ext cx="0" cy="0"/>
          <a:chOff x="0" y="0"/>
          <a:chExt cx="0" cy="0"/>
        </a:xfrm>
      </p:grpSpPr>
      <p:sp>
        <p:nvSpPr>
          <p:cNvPr id="389" name="Google Shape;389;g115edf558da_0_23: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90" name="Google Shape;390;g115edf558da_0_2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6" name="Shape 396"/>
        <p:cNvGrpSpPr/>
        <p:nvPr/>
      </p:nvGrpSpPr>
      <p:grpSpPr>
        <a:xfrm>
          <a:off x="0" y="0"/>
          <a:ext cx="0" cy="0"/>
          <a:chOff x="0" y="0"/>
          <a:chExt cx="0" cy="0"/>
        </a:xfrm>
      </p:grpSpPr>
      <p:sp>
        <p:nvSpPr>
          <p:cNvPr id="397" name="Google Shape;397;g115edf558da_0_3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98" name="Google Shape;398;g115edf558da_0_3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3" name="Shape 403"/>
        <p:cNvGrpSpPr/>
        <p:nvPr/>
      </p:nvGrpSpPr>
      <p:grpSpPr>
        <a:xfrm>
          <a:off x="0" y="0"/>
          <a:ext cx="0" cy="0"/>
          <a:chOff x="0" y="0"/>
          <a:chExt cx="0" cy="0"/>
        </a:xfrm>
      </p:grpSpPr>
      <p:sp>
        <p:nvSpPr>
          <p:cNvPr id="404" name="Google Shape;404;g115edf558da_0_38: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05" name="Google Shape;405;g115edf558da_0_38: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9" name="Shape 409"/>
        <p:cNvGrpSpPr/>
        <p:nvPr/>
      </p:nvGrpSpPr>
      <p:grpSpPr>
        <a:xfrm>
          <a:off x="0" y="0"/>
          <a:ext cx="0" cy="0"/>
          <a:chOff x="0" y="0"/>
          <a:chExt cx="0" cy="0"/>
        </a:xfrm>
      </p:grpSpPr>
      <p:sp>
        <p:nvSpPr>
          <p:cNvPr id="410" name="Google Shape;410;g113204b73d8_0_0: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411" name="Google Shape;411;g113204b73d8_0_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6" name="Shape 416"/>
        <p:cNvGrpSpPr/>
        <p:nvPr/>
      </p:nvGrpSpPr>
      <p:grpSpPr>
        <a:xfrm>
          <a:off x="0" y="0"/>
          <a:ext cx="0" cy="0"/>
          <a:chOff x="0" y="0"/>
          <a:chExt cx="0" cy="0"/>
        </a:xfrm>
      </p:grpSpPr>
      <p:sp>
        <p:nvSpPr>
          <p:cNvPr id="417" name="Google Shape;417;g113204b73d8_0_6: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914400" lvl="0" indent="0" algn="l" rtl="0">
              <a:lnSpc>
                <a:spcPct val="115000"/>
              </a:lnSpc>
              <a:spcBef>
                <a:spcPts val="700"/>
              </a:spcBef>
              <a:spcAft>
                <a:spcPts val="0"/>
              </a:spcAft>
              <a:buNone/>
            </a:pPr>
            <a:endParaRPr sz="1350">
              <a:solidFill>
                <a:srgbClr val="1B1B1B"/>
              </a:solidFill>
              <a:highlight>
                <a:srgbClr val="FFFFFF"/>
              </a:highlight>
              <a:latin typeface="Arial" panose="020B0604020202020204"/>
              <a:ea typeface="Arial" panose="020B0604020202020204"/>
              <a:cs typeface="Arial" panose="020B0604020202020204"/>
              <a:sym typeface="Arial" panose="020B0604020202020204"/>
            </a:endParaRPr>
          </a:p>
          <a:p>
            <a:pPr marL="0" lvl="0" indent="0" algn="l" rtl="0">
              <a:lnSpc>
                <a:spcPct val="100000"/>
              </a:lnSpc>
              <a:spcBef>
                <a:spcPts val="700"/>
              </a:spcBef>
              <a:spcAft>
                <a:spcPts val="0"/>
              </a:spcAft>
              <a:buSzPts val="1400"/>
              <a:buNone/>
            </a:pPr>
          </a:p>
        </p:txBody>
      </p:sp>
      <p:sp>
        <p:nvSpPr>
          <p:cNvPr id="418" name="Google Shape;418;g113204b73d8_0_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2" name="Shape 422"/>
        <p:cNvGrpSpPr/>
        <p:nvPr/>
      </p:nvGrpSpPr>
      <p:grpSpPr>
        <a:xfrm>
          <a:off x="0" y="0"/>
          <a:ext cx="0" cy="0"/>
          <a:chOff x="0" y="0"/>
          <a:chExt cx="0" cy="0"/>
        </a:xfrm>
      </p:grpSpPr>
      <p:sp>
        <p:nvSpPr>
          <p:cNvPr id="423" name="Google Shape;423;g115edf558da_0_72: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24" name="Google Shape;424;g115edf558da_0_7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9" name="Shape 429"/>
        <p:cNvGrpSpPr/>
        <p:nvPr/>
      </p:nvGrpSpPr>
      <p:grpSpPr>
        <a:xfrm>
          <a:off x="0" y="0"/>
          <a:ext cx="0" cy="0"/>
          <a:chOff x="0" y="0"/>
          <a:chExt cx="0" cy="0"/>
        </a:xfrm>
      </p:grpSpPr>
      <p:sp>
        <p:nvSpPr>
          <p:cNvPr id="430" name="Google Shape;430;g115edf558da_0_9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31" name="Google Shape;431;g115edf558da_0_9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6" name="Shape 436"/>
        <p:cNvGrpSpPr/>
        <p:nvPr/>
      </p:nvGrpSpPr>
      <p:grpSpPr>
        <a:xfrm>
          <a:off x="0" y="0"/>
          <a:ext cx="0" cy="0"/>
          <a:chOff x="0" y="0"/>
          <a:chExt cx="0" cy="0"/>
        </a:xfrm>
      </p:grpSpPr>
      <p:sp>
        <p:nvSpPr>
          <p:cNvPr id="437" name="Google Shape;437;g116970c1675_0_23: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38" name="Google Shape;438;g116970c1675_0_2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3" name="Shape 443"/>
        <p:cNvGrpSpPr/>
        <p:nvPr/>
      </p:nvGrpSpPr>
      <p:grpSpPr>
        <a:xfrm>
          <a:off x="0" y="0"/>
          <a:ext cx="0" cy="0"/>
          <a:chOff x="0" y="0"/>
          <a:chExt cx="0" cy="0"/>
        </a:xfrm>
      </p:grpSpPr>
      <p:sp>
        <p:nvSpPr>
          <p:cNvPr id="444" name="Google Shape;444;g115edf558da_0_147: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45" name="Google Shape;445;g115edf558da_0_147: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9" name="Shape 449"/>
        <p:cNvGrpSpPr/>
        <p:nvPr/>
      </p:nvGrpSpPr>
      <p:grpSpPr>
        <a:xfrm>
          <a:off x="0" y="0"/>
          <a:ext cx="0" cy="0"/>
          <a:chOff x="0" y="0"/>
          <a:chExt cx="0" cy="0"/>
        </a:xfrm>
      </p:grpSpPr>
      <p:sp>
        <p:nvSpPr>
          <p:cNvPr id="450" name="Google Shape;450;g115edf558da_0_157: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51" name="Google Shape;451;g115edf558da_0_157: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7" name="Shape 137"/>
        <p:cNvGrpSpPr/>
        <p:nvPr/>
      </p:nvGrpSpPr>
      <p:grpSpPr>
        <a:xfrm>
          <a:off x="0" y="0"/>
          <a:ext cx="0" cy="0"/>
          <a:chOff x="0" y="0"/>
          <a:chExt cx="0" cy="0"/>
        </a:xfrm>
      </p:grpSpPr>
      <p:sp>
        <p:nvSpPr>
          <p:cNvPr id="138" name="Google Shape;138;g11470f59a61_0_23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9" name="Google Shape;139;g11470f59a61_0_23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5" name="Shape 455"/>
        <p:cNvGrpSpPr/>
        <p:nvPr/>
      </p:nvGrpSpPr>
      <p:grpSpPr>
        <a:xfrm>
          <a:off x="0" y="0"/>
          <a:ext cx="0" cy="0"/>
          <a:chOff x="0" y="0"/>
          <a:chExt cx="0" cy="0"/>
        </a:xfrm>
      </p:grpSpPr>
      <p:sp>
        <p:nvSpPr>
          <p:cNvPr id="456" name="Google Shape;456;g115edf558da_0_16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57" name="Google Shape;457;g115edf558da_0_16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1" name="Shape 461"/>
        <p:cNvGrpSpPr/>
        <p:nvPr/>
      </p:nvGrpSpPr>
      <p:grpSpPr>
        <a:xfrm>
          <a:off x="0" y="0"/>
          <a:ext cx="0" cy="0"/>
          <a:chOff x="0" y="0"/>
          <a:chExt cx="0" cy="0"/>
        </a:xfrm>
      </p:grpSpPr>
      <p:sp>
        <p:nvSpPr>
          <p:cNvPr id="462" name="Google Shape;462;g115edf558da_0_179: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63" name="Google Shape;463;g115edf558da_0_17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7" name="Shape 467"/>
        <p:cNvGrpSpPr/>
        <p:nvPr/>
      </p:nvGrpSpPr>
      <p:grpSpPr>
        <a:xfrm>
          <a:off x="0" y="0"/>
          <a:ext cx="0" cy="0"/>
          <a:chOff x="0" y="0"/>
          <a:chExt cx="0" cy="0"/>
        </a:xfrm>
      </p:grpSpPr>
      <p:sp>
        <p:nvSpPr>
          <p:cNvPr id="468" name="Google Shape;468;g116970c1675_0_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69" name="Google Shape;469;g116970c1675_0_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5" name="Shape 475"/>
        <p:cNvGrpSpPr/>
        <p:nvPr/>
      </p:nvGrpSpPr>
      <p:grpSpPr>
        <a:xfrm>
          <a:off x="0" y="0"/>
          <a:ext cx="0" cy="0"/>
          <a:chOff x="0" y="0"/>
          <a:chExt cx="0" cy="0"/>
        </a:xfrm>
      </p:grpSpPr>
      <p:sp>
        <p:nvSpPr>
          <p:cNvPr id="476" name="Google Shape;476;g116970c1675_0_7: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77" name="Google Shape;477;g116970c1675_0_7: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1" name="Shape 481"/>
        <p:cNvGrpSpPr/>
        <p:nvPr/>
      </p:nvGrpSpPr>
      <p:grpSpPr>
        <a:xfrm>
          <a:off x="0" y="0"/>
          <a:ext cx="0" cy="0"/>
          <a:chOff x="0" y="0"/>
          <a:chExt cx="0" cy="0"/>
        </a:xfrm>
      </p:grpSpPr>
      <p:sp>
        <p:nvSpPr>
          <p:cNvPr id="482" name="Google Shape;482;g116970c1675_0_13: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83" name="Google Shape;483;g116970c1675_0_1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7" name="Shape 487"/>
        <p:cNvGrpSpPr/>
        <p:nvPr/>
      </p:nvGrpSpPr>
      <p:grpSpPr>
        <a:xfrm>
          <a:off x="0" y="0"/>
          <a:ext cx="0" cy="0"/>
          <a:chOff x="0" y="0"/>
          <a:chExt cx="0" cy="0"/>
        </a:xfrm>
      </p:grpSpPr>
      <p:sp>
        <p:nvSpPr>
          <p:cNvPr id="488" name="Google Shape;488;g116970c1675_0_18: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89" name="Google Shape;489;g116970c1675_0_18: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3" name="Shape 493"/>
        <p:cNvGrpSpPr/>
        <p:nvPr/>
      </p:nvGrpSpPr>
      <p:grpSpPr>
        <a:xfrm>
          <a:off x="0" y="0"/>
          <a:ext cx="0" cy="0"/>
          <a:chOff x="0" y="0"/>
          <a:chExt cx="0" cy="0"/>
        </a:xfrm>
      </p:grpSpPr>
      <p:sp>
        <p:nvSpPr>
          <p:cNvPr id="494" name="Google Shape;494;g115edf558da_0_108: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95" name="Google Shape;495;g115edf558da_0_108: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0" name="Shape 500"/>
        <p:cNvGrpSpPr/>
        <p:nvPr/>
      </p:nvGrpSpPr>
      <p:grpSpPr>
        <a:xfrm>
          <a:off x="0" y="0"/>
          <a:ext cx="0" cy="0"/>
          <a:chOff x="0" y="0"/>
          <a:chExt cx="0" cy="0"/>
        </a:xfrm>
      </p:grpSpPr>
      <p:sp>
        <p:nvSpPr>
          <p:cNvPr id="501" name="Google Shape;501;g115edf558da_0_114: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02" name="Google Shape;502;g115edf558da_0_11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7" name="Shape 507"/>
        <p:cNvGrpSpPr/>
        <p:nvPr/>
      </p:nvGrpSpPr>
      <p:grpSpPr>
        <a:xfrm>
          <a:off x="0" y="0"/>
          <a:ext cx="0" cy="0"/>
          <a:chOff x="0" y="0"/>
          <a:chExt cx="0" cy="0"/>
        </a:xfrm>
      </p:grpSpPr>
      <p:sp>
        <p:nvSpPr>
          <p:cNvPr id="508" name="Google Shape;508;g113204b73d8_0_69: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509" name="Google Shape;509;g113204b73d8_0_6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8" name="Shape 518"/>
        <p:cNvGrpSpPr/>
        <p:nvPr/>
      </p:nvGrpSpPr>
      <p:grpSpPr>
        <a:xfrm>
          <a:off x="0" y="0"/>
          <a:ext cx="0" cy="0"/>
          <a:chOff x="0" y="0"/>
          <a:chExt cx="0" cy="0"/>
        </a:xfrm>
      </p:grpSpPr>
      <p:sp>
        <p:nvSpPr>
          <p:cNvPr id="519" name="Google Shape;519;g11470f59a61_0_129: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520" name="Google Shape;520;g11470f59a61_0_12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4" name="Shape 144"/>
        <p:cNvGrpSpPr/>
        <p:nvPr/>
      </p:nvGrpSpPr>
      <p:grpSpPr>
        <a:xfrm>
          <a:off x="0" y="0"/>
          <a:ext cx="0" cy="0"/>
          <a:chOff x="0" y="0"/>
          <a:chExt cx="0" cy="0"/>
        </a:xfrm>
      </p:grpSpPr>
      <p:sp>
        <p:nvSpPr>
          <p:cNvPr id="145" name="Google Shape;145;g11470f59a61_0_405: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6" name="Google Shape;146;g11470f59a61_0_405: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9" name="Shape 529"/>
        <p:cNvGrpSpPr/>
        <p:nvPr/>
      </p:nvGrpSpPr>
      <p:grpSpPr>
        <a:xfrm>
          <a:off x="0" y="0"/>
          <a:ext cx="0" cy="0"/>
          <a:chOff x="0" y="0"/>
          <a:chExt cx="0" cy="0"/>
        </a:xfrm>
      </p:grpSpPr>
      <p:sp>
        <p:nvSpPr>
          <p:cNvPr id="530" name="Google Shape;530;p13: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31" name="Google Shape;531;p1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2" name="Shape 152"/>
        <p:cNvGrpSpPr/>
        <p:nvPr/>
      </p:nvGrpSpPr>
      <p:grpSpPr>
        <a:xfrm>
          <a:off x="0" y="0"/>
          <a:ext cx="0" cy="0"/>
          <a:chOff x="0" y="0"/>
          <a:chExt cx="0" cy="0"/>
        </a:xfrm>
      </p:grpSpPr>
      <p:sp>
        <p:nvSpPr>
          <p:cNvPr id="153" name="Google Shape;153;g11470f59a61_0_34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g11470f59a61_0_34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0" name="Shape 160"/>
        <p:cNvGrpSpPr/>
        <p:nvPr/>
      </p:nvGrpSpPr>
      <p:grpSpPr>
        <a:xfrm>
          <a:off x="0" y="0"/>
          <a:ext cx="0" cy="0"/>
          <a:chOff x="0" y="0"/>
          <a:chExt cx="0" cy="0"/>
        </a:xfrm>
      </p:grpSpPr>
      <p:sp>
        <p:nvSpPr>
          <p:cNvPr id="161" name="Google Shape;161;g11470f59a61_0_422: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2" name="Google Shape;162;g11470f59a61_0_42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7" name="Shape 167"/>
        <p:cNvGrpSpPr/>
        <p:nvPr/>
      </p:nvGrpSpPr>
      <p:grpSpPr>
        <a:xfrm>
          <a:off x="0" y="0"/>
          <a:ext cx="0" cy="0"/>
          <a:chOff x="0" y="0"/>
          <a:chExt cx="0" cy="0"/>
        </a:xfrm>
      </p:grpSpPr>
      <p:sp>
        <p:nvSpPr>
          <p:cNvPr id="168" name="Google Shape;168;g11470f59a61_0_357: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9" name="Google Shape;169;g11470f59a61_0_357: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5" name="Shape 15"/>
        <p:cNvGrpSpPr/>
        <p:nvPr/>
      </p:nvGrpSpPr>
      <p:grpSpPr>
        <a:xfrm>
          <a:off x="0" y="0"/>
          <a:ext cx="0" cy="0"/>
          <a:chOff x="0" y="0"/>
          <a:chExt cx="0" cy="0"/>
        </a:xfrm>
      </p:grpSpPr>
      <p:pic>
        <p:nvPicPr>
          <p:cNvPr id="16" name="Google Shape;16;p15"/>
          <p:cNvPicPr preferRelativeResize="0"/>
          <p:nvPr/>
        </p:nvPicPr>
        <p:blipFill rotWithShape="1">
          <a:blip r:embed="rId2"/>
          <a:srcRect/>
          <a:stretch>
            <a:fillRect/>
          </a:stretch>
        </p:blipFill>
        <p:spPr>
          <a:xfrm>
            <a:off x="-4763" y="-4763"/>
            <a:ext cx="12201525" cy="6867525"/>
          </a:xfrm>
          <a:prstGeom prst="rect">
            <a:avLst/>
          </a:prstGeom>
          <a:noFill/>
          <a:ln>
            <a:noFill/>
          </a:ln>
        </p:spPr>
      </p:pic>
      <p:sp>
        <p:nvSpPr>
          <p:cNvPr id="17" name="Google Shape;17;p15"/>
          <p:cNvSpPr txBox="1"/>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lvl1pPr lvl="0" algn="l">
              <a:spcBef>
                <a:spcPts val="440"/>
              </a:spcBef>
              <a:spcAft>
                <a:spcPts val="0"/>
              </a:spcAft>
              <a:buClr>
                <a:srgbClr val="FF5A33"/>
              </a:buClr>
              <a:buSzPts val="2200"/>
              <a:buNone/>
              <a:defRPr sz="2200" b="1" cap="small">
                <a:solidFill>
                  <a:srgbClr val="FF5A33"/>
                </a:solidFill>
                <a:latin typeface="Quattrocento Sans" panose="020B0502050000020003"/>
                <a:ea typeface="Quattrocento Sans" panose="020B0502050000020003"/>
                <a:cs typeface="Quattrocento Sans" panose="020B0502050000020003"/>
                <a:sym typeface="Quattrocento Sans" panose="020B0502050000020003"/>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cxnSp>
        <p:nvCxnSpPr>
          <p:cNvPr id="18" name="Google Shape;18;p15"/>
          <p:cNvCxnSpPr/>
          <p:nvPr/>
        </p:nvCxnSpPr>
        <p:spPr>
          <a:xfrm>
            <a:off x="5583936" y="4953000"/>
            <a:ext cx="6303264" cy="0"/>
          </a:xfrm>
          <a:prstGeom prst="straightConnector1">
            <a:avLst/>
          </a:prstGeom>
          <a:noFill/>
          <a:ln w="9525" cap="flat" cmpd="sng">
            <a:solidFill>
              <a:srgbClr val="FF5A33"/>
            </a:solidFill>
            <a:prstDash val="dot"/>
            <a:round/>
            <a:headEnd type="none" w="sm" len="sm"/>
            <a:tailEnd type="none" w="sm" len="sm"/>
          </a:ln>
        </p:spPr>
      </p:cxnSp>
      <p:sp>
        <p:nvSpPr>
          <p:cNvPr id="19" name="Google Shape;19;p15"/>
          <p:cNvSpPr/>
          <p:nvPr/>
        </p:nvSpPr>
        <p:spPr>
          <a:xfrm>
            <a:off x="1060704" y="2133600"/>
            <a:ext cx="3308096" cy="3048000"/>
          </a:xfrm>
          <a:prstGeom prst="ellipse">
            <a:avLst/>
          </a:prstGeom>
          <a:solidFill>
            <a:schemeClr val="lt1"/>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0" name="Google Shape;20;p15"/>
          <p:cNvSpPr txBox="1"/>
          <p:nvPr>
            <p:ph type="title"/>
          </p:nvPr>
        </p:nvSpPr>
        <p:spPr>
          <a:xfrm>
            <a:off x="5506720" y="4284596"/>
            <a:ext cx="6100064" cy="70498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FF5A33"/>
              </a:buClr>
              <a:buSzPts val="3400"/>
              <a:buFont typeface="Calibri" panose="020F0502020204030204"/>
              <a:buNone/>
              <a:defRPr sz="3400" b="1" cap="small">
                <a:solidFill>
                  <a:srgbClr val="FF5A33"/>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15"/>
          <p:cNvSpPr/>
          <p:nvPr>
            <p:ph type="pic" idx="2"/>
          </p:nvPr>
        </p:nvSpPr>
        <p:spPr>
          <a:xfrm>
            <a:off x="1016000" y="2743200"/>
            <a:ext cx="3352800" cy="1828800"/>
          </a:xfrm>
          <a:prstGeom prst="rect">
            <a:avLst/>
          </a:prstGeom>
          <a:noFill/>
          <a:ln>
            <a:noFill/>
          </a:ln>
        </p:spPr>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79" name="Shape 79"/>
        <p:cNvGrpSpPr/>
        <p:nvPr/>
      </p:nvGrpSpPr>
      <p:grpSpPr>
        <a:xfrm>
          <a:off x="0" y="0"/>
          <a:ext cx="0" cy="0"/>
          <a:chOff x="0" y="0"/>
          <a:chExt cx="0" cy="0"/>
        </a:xfrm>
      </p:grpSpPr>
      <p:sp>
        <p:nvSpPr>
          <p:cNvPr id="80" name="Google Shape;80;p24"/>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24"/>
          <p:cNvSpPr txBox="1"/>
          <p:nvPr>
            <p:ph type="body" idx="1"/>
          </p:nvPr>
        </p:nvSpPr>
        <p:spPr>
          <a:xfrm rot="5400000">
            <a:off x="3833019" y="-1623218"/>
            <a:ext cx="4525963" cy="10972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82" name="Google Shape;82;p24"/>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4"/>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4"/>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85" name="Shape 85"/>
        <p:cNvGrpSpPr/>
        <p:nvPr/>
      </p:nvGrpSpPr>
      <p:grpSpPr>
        <a:xfrm>
          <a:off x="0" y="0"/>
          <a:ext cx="0" cy="0"/>
          <a:chOff x="0" y="0"/>
          <a:chExt cx="0" cy="0"/>
        </a:xfrm>
      </p:grpSpPr>
      <p:sp>
        <p:nvSpPr>
          <p:cNvPr id="86" name="Google Shape;86;p25"/>
          <p:cNvSpPr txBox="1"/>
          <p:nvPr>
            <p:ph type="title"/>
          </p:nvPr>
        </p:nvSpPr>
        <p:spPr>
          <a:xfrm rot="5400000">
            <a:off x="7285038" y="1828802"/>
            <a:ext cx="5851525" cy="27432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25"/>
          <p:cNvSpPr txBox="1"/>
          <p:nvPr>
            <p:ph type="body" idx="1"/>
          </p:nvPr>
        </p:nvSpPr>
        <p:spPr>
          <a:xfrm rot="5400000">
            <a:off x="1697038" y="-812799"/>
            <a:ext cx="5851525" cy="80264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88" name="Google Shape;88;p25"/>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25"/>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25"/>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mp; Content">
  <p:cSld name="Title &amp; Content">
    <p:spTree>
      <p:nvGrpSpPr>
        <p:cNvPr id="91" name="Shape 91"/>
        <p:cNvGrpSpPr/>
        <p:nvPr/>
      </p:nvGrpSpPr>
      <p:grpSpPr>
        <a:xfrm>
          <a:off x="0" y="0"/>
          <a:ext cx="0" cy="0"/>
          <a:chOff x="0" y="0"/>
          <a:chExt cx="0" cy="0"/>
        </a:xfrm>
      </p:grpSpPr>
      <p:sp>
        <p:nvSpPr>
          <p:cNvPr id="92" name="Google Shape;92;p26"/>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26"/>
          <p:cNvSpPr txBox="1"/>
          <p:nvPr/>
        </p:nvSpPr>
        <p:spPr>
          <a:xfrm>
            <a:off x="2946400" y="274638"/>
            <a:ext cx="8636000" cy="56356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FF9900"/>
              </a:buClr>
              <a:buSzPts val="3200"/>
              <a:buFont typeface="Quattrocento Sans" panose="020B0502050000020003"/>
              <a:buNone/>
            </a:pPr>
            <a:r>
              <a:rPr lang="en-US" sz="3200" b="1" cap="small">
                <a:solidFill>
                  <a:srgbClr val="FF9900"/>
                </a:solidFill>
                <a:latin typeface="Quattrocento Sans" panose="020B0502050000020003"/>
                <a:ea typeface="Quattrocento Sans" panose="020B0502050000020003"/>
                <a:cs typeface="Quattrocento Sans" panose="020B0502050000020003"/>
                <a:sym typeface="Quattrocento Sans" panose="020B0502050000020003"/>
              </a:rPr>
              <a:t>Click to edit Master title style</a:t>
            </a:r>
            <a:endParaRPr sz="3200" b="1" cap="small">
              <a:solidFill>
                <a:srgbClr val="FF9900"/>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94" name="Google Shape;94;p26"/>
          <p:cNvSpPr txBox="1"/>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pic>
        <p:nvPicPr>
          <p:cNvPr id="95" name="Google Shape;95;p26"/>
          <p:cNvPicPr preferRelativeResize="0"/>
          <p:nvPr/>
        </p:nvPicPr>
        <p:blipFill rotWithShape="1">
          <a:blip r:embed="rId2"/>
          <a:srcRect/>
          <a:stretch>
            <a:fillRect/>
          </a:stretch>
        </p:blipFill>
        <p:spPr>
          <a:xfrm>
            <a:off x="711200" y="228601"/>
            <a:ext cx="2133600" cy="484909"/>
          </a:xfrm>
          <a:prstGeom prst="rect">
            <a:avLst/>
          </a:prstGeom>
          <a:noFill/>
          <a:ln>
            <a:noFill/>
          </a:ln>
        </p:spPr>
      </p:pic>
      <p:cxnSp>
        <p:nvCxnSpPr>
          <p:cNvPr id="96" name="Google Shape;96;p26"/>
          <p:cNvCxnSpPr/>
          <p:nvPr/>
        </p:nvCxnSpPr>
        <p:spPr>
          <a:xfrm rot="10800000">
            <a:off x="711200" y="835152"/>
            <a:ext cx="10871200" cy="0"/>
          </a:xfrm>
          <a:prstGeom prst="straightConnector1">
            <a:avLst/>
          </a:prstGeom>
          <a:noFill/>
          <a:ln w="38100" cap="flat" cmpd="sng">
            <a:solidFill>
              <a:srgbClr val="BD4B48"/>
            </a:solidFill>
            <a:prstDash val="solid"/>
            <a:round/>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97" name="Shape 97"/>
        <p:cNvGrpSpPr/>
        <p:nvPr/>
      </p:nvGrpSpPr>
      <p:grpSpPr>
        <a:xfrm>
          <a:off x="0" y="0"/>
          <a:ext cx="0" cy="0"/>
          <a:chOff x="0" y="0"/>
          <a:chExt cx="0" cy="0"/>
        </a:xfrm>
      </p:grpSpPr>
      <p:sp>
        <p:nvSpPr>
          <p:cNvPr id="98" name="Google Shape;98;p27"/>
          <p:cNvSpPr txBox="1"/>
          <p:nvPr>
            <p:ph type="title"/>
          </p:nvPr>
        </p:nvSpPr>
        <p:spPr>
          <a:xfrm>
            <a:off x="2336800" y="198438"/>
            <a:ext cx="9448800" cy="487362"/>
          </a:xfrm>
          <a:prstGeom prst="rect">
            <a:avLst/>
          </a:prstGeom>
          <a:noFill/>
          <a:ln>
            <a:noFill/>
          </a:ln>
        </p:spPr>
        <p:txBody>
          <a:bodyPr spcFirstLastPara="1" wrap="square" lIns="91425" tIns="45700" rIns="91425" bIns="45700" anchor="t" anchorCtr="0">
            <a:normAutofit/>
          </a:bodyPr>
          <a:lstStyle>
            <a:lvl1pPr lvl="0" algn="r">
              <a:spcBef>
                <a:spcPts val="0"/>
              </a:spcBef>
              <a:spcAft>
                <a:spcPts val="0"/>
              </a:spcAft>
              <a:buClr>
                <a:schemeClr val="lt1"/>
              </a:buClr>
              <a:buSzPts val="2400"/>
              <a:buFont typeface="Quattrocento Sans" panose="020B0502050000020003"/>
              <a:buNone/>
              <a:defRPr sz="2400" b="0" i="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27"/>
          <p:cNvSpPr txBox="1"/>
          <p:nvPr>
            <p:ph type="body" idx="1"/>
          </p:nvPr>
        </p:nvSpPr>
        <p:spPr>
          <a:xfrm>
            <a:off x="1727200" y="1066800"/>
            <a:ext cx="10363200" cy="457200"/>
          </a:xfrm>
          <a:prstGeom prst="rect">
            <a:avLst/>
          </a:prstGeom>
          <a:noFill/>
          <a:ln>
            <a:noFill/>
          </a:ln>
        </p:spPr>
        <p:txBody>
          <a:bodyPr spcFirstLastPara="1" wrap="square" lIns="91425" tIns="45700" rIns="91425" bIns="45700" anchor="t" anchorCtr="0">
            <a:normAutofit/>
          </a:bodyPr>
          <a:lstStyle>
            <a:lvl1pPr marL="457200" lvl="0" indent="-228600" algn="l">
              <a:spcBef>
                <a:spcPts val="480"/>
              </a:spcBef>
              <a:spcAft>
                <a:spcPts val="0"/>
              </a:spcAft>
              <a:buClr>
                <a:schemeClr val="dk1"/>
              </a:buClr>
              <a:buSzPts val="2400"/>
              <a:buFont typeface="Quattrocento Sans" panose="020B0502050000020003"/>
              <a:buNone/>
              <a:defRPr sz="2400" b="1">
                <a:latin typeface="Quattrocento Sans" panose="020B0502050000020003"/>
                <a:ea typeface="Quattrocento Sans" panose="020B0502050000020003"/>
                <a:cs typeface="Quattrocento Sans" panose="020B0502050000020003"/>
                <a:sym typeface="Quattrocento Sans" panose="020B0502050000020003"/>
              </a:defRPr>
            </a:lvl1pPr>
            <a:lvl2pPr marL="914400" lvl="1" indent="-228600" algn="just">
              <a:spcBef>
                <a:spcPts val="320"/>
              </a:spcBef>
              <a:spcAft>
                <a:spcPts val="0"/>
              </a:spcAft>
              <a:buClr>
                <a:schemeClr val="dk1"/>
              </a:buClr>
              <a:buSzPts val="1600"/>
              <a:buFont typeface="Roboto" panose="02000000000000000000"/>
              <a:buNone/>
              <a:defRPr sz="1600">
                <a:latin typeface="Roboto" panose="02000000000000000000"/>
                <a:ea typeface="Roboto" panose="02000000000000000000"/>
                <a:cs typeface="Roboto" panose="02000000000000000000"/>
                <a:sym typeface="Roboto" panose="02000000000000000000"/>
              </a:defRPr>
            </a:lvl2pPr>
            <a:lvl3pPr marL="1371600" lvl="2" indent="-330200" algn="just">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3pPr>
            <a:lvl4pPr marL="1828800" lvl="3" indent="-330200" algn="just">
              <a:spcBef>
                <a:spcPts val="320"/>
              </a:spcBef>
              <a:spcAft>
                <a:spcPts val="0"/>
              </a:spcAft>
              <a:buClr>
                <a:schemeClr val="dk1"/>
              </a:buClr>
              <a:buSzPts val="1600"/>
              <a:buFont typeface="Courier New" panose="02070309020205020404"/>
              <a:buChar char="o"/>
              <a:defRPr sz="1600">
                <a:latin typeface="Roboto" panose="02000000000000000000"/>
                <a:ea typeface="Roboto" panose="02000000000000000000"/>
                <a:cs typeface="Roboto" panose="02000000000000000000"/>
                <a:sym typeface="Roboto" panose="02000000000000000000"/>
              </a:defRPr>
            </a:lvl4pPr>
            <a:lvl5pPr marL="2286000" lvl="4" indent="-330200" algn="just">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100" name="Google Shape;100;p27"/>
          <p:cNvSpPr txBox="1"/>
          <p:nvPr>
            <p:ph type="body" idx="2"/>
          </p:nvPr>
        </p:nvSpPr>
        <p:spPr>
          <a:xfrm>
            <a:off x="6604000" y="1828800"/>
            <a:ext cx="5384800" cy="2743200"/>
          </a:xfrm>
          <a:prstGeom prst="rect">
            <a:avLst/>
          </a:prstGeom>
          <a:noFill/>
          <a:ln>
            <a:noFill/>
          </a:ln>
        </p:spPr>
        <p:txBody>
          <a:bodyPr spcFirstLastPara="1" wrap="square" lIns="91425" tIns="45700" rIns="91425" bIns="45700" anchor="t" anchorCtr="0">
            <a:normAutofit/>
          </a:bodyPr>
          <a:lstStyle>
            <a:lvl1pPr marL="457200" lvl="0" indent="-228600" algn="l">
              <a:spcBef>
                <a:spcPts val="480"/>
              </a:spcBef>
              <a:spcAft>
                <a:spcPts val="0"/>
              </a:spcAft>
              <a:buClr>
                <a:schemeClr val="dk1"/>
              </a:buClr>
              <a:buSzPts val="2400"/>
              <a:buFont typeface="Quattrocento Sans" panose="020B0502050000020003"/>
              <a:buNone/>
              <a:defRPr sz="2400" b="0">
                <a:latin typeface="Quattrocento Sans" panose="020B0502050000020003"/>
                <a:ea typeface="Quattrocento Sans" panose="020B0502050000020003"/>
                <a:cs typeface="Quattrocento Sans" panose="020B0502050000020003"/>
                <a:sym typeface="Quattrocento Sans" panose="020B0502050000020003"/>
              </a:defRPr>
            </a:lvl1pPr>
            <a:lvl2pPr marL="914400" lvl="1" indent="-228600" algn="just">
              <a:spcBef>
                <a:spcPts val="320"/>
              </a:spcBef>
              <a:spcAft>
                <a:spcPts val="0"/>
              </a:spcAft>
              <a:buClr>
                <a:schemeClr val="dk1"/>
              </a:buClr>
              <a:buSzPts val="1600"/>
              <a:buFont typeface="Roboto" panose="02000000000000000000"/>
              <a:buNone/>
              <a:defRPr sz="1600">
                <a:latin typeface="Roboto" panose="02000000000000000000"/>
                <a:ea typeface="Roboto" panose="02000000000000000000"/>
                <a:cs typeface="Roboto" panose="02000000000000000000"/>
                <a:sym typeface="Roboto" panose="02000000000000000000"/>
              </a:defRPr>
            </a:lvl2pPr>
            <a:lvl3pPr marL="1371600" lvl="2" indent="-330200" algn="just">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3pPr>
            <a:lvl4pPr marL="1828800" lvl="3" indent="-330200" algn="just">
              <a:spcBef>
                <a:spcPts val="320"/>
              </a:spcBef>
              <a:spcAft>
                <a:spcPts val="0"/>
              </a:spcAft>
              <a:buClr>
                <a:schemeClr val="dk1"/>
              </a:buClr>
              <a:buSzPts val="1600"/>
              <a:buFont typeface="Courier New" panose="02070309020205020404"/>
              <a:buChar char="o"/>
              <a:defRPr sz="1600">
                <a:latin typeface="Roboto" panose="02000000000000000000"/>
                <a:ea typeface="Roboto" panose="02000000000000000000"/>
                <a:cs typeface="Roboto" panose="02000000000000000000"/>
                <a:sym typeface="Roboto" panose="02000000000000000000"/>
              </a:defRPr>
            </a:lvl4pPr>
            <a:lvl5pPr marL="2286000" lvl="4" indent="-330200" algn="just">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101" name="Google Shape;101;p27"/>
          <p:cNvSpPr txBox="1"/>
          <p:nvPr>
            <p:ph type="sldNum" idx="12"/>
          </p:nvPr>
        </p:nvSpPr>
        <p:spPr>
          <a:xfrm>
            <a:off x="-1828800" y="617220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1pPr>
            <a:lvl2pPr marL="0" lvl="1" indent="0" algn="r">
              <a:spcBef>
                <a:spcPts val="0"/>
              </a:spcBef>
              <a:buNone/>
              <a:defRPr sz="120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2pPr>
            <a:lvl3pPr marL="0" lvl="2" indent="0" algn="r">
              <a:spcBef>
                <a:spcPts val="0"/>
              </a:spcBef>
              <a:buNone/>
              <a:defRPr sz="120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3pPr>
            <a:lvl4pPr marL="0" lvl="3" indent="0" algn="r">
              <a:spcBef>
                <a:spcPts val="0"/>
              </a:spcBef>
              <a:buNone/>
              <a:defRPr sz="120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4pPr>
            <a:lvl5pPr marL="0" lvl="4" indent="0" algn="r">
              <a:spcBef>
                <a:spcPts val="0"/>
              </a:spcBef>
              <a:buNone/>
              <a:defRPr sz="120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5pPr>
            <a:lvl6pPr marL="0" lvl="5" indent="0" algn="r">
              <a:spcBef>
                <a:spcPts val="0"/>
              </a:spcBef>
              <a:buNone/>
              <a:defRPr sz="120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6pPr>
            <a:lvl7pPr marL="0" lvl="6" indent="0" algn="r">
              <a:spcBef>
                <a:spcPts val="0"/>
              </a:spcBef>
              <a:buNone/>
              <a:defRPr sz="120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7pPr>
            <a:lvl8pPr marL="0" lvl="7" indent="0" algn="r">
              <a:spcBef>
                <a:spcPts val="0"/>
              </a:spcBef>
              <a:buNone/>
              <a:defRPr sz="120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8pPr>
            <a:lvl9pPr marL="0" lvl="8" indent="0" algn="r">
              <a:spcBef>
                <a:spcPts val="0"/>
              </a:spcBef>
              <a:buNone/>
              <a:defRPr sz="120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02" name="Shape 102"/>
        <p:cNvGrpSpPr/>
        <p:nvPr/>
      </p:nvGrpSpPr>
      <p:grpSpPr>
        <a:xfrm>
          <a:off x="0" y="0"/>
          <a:ext cx="0" cy="0"/>
          <a:chOff x="0" y="0"/>
          <a:chExt cx="0" cy="0"/>
        </a:xfrm>
      </p:grpSpPr>
      <p:sp>
        <p:nvSpPr>
          <p:cNvPr id="103" name="Google Shape;103;p28"/>
          <p:cNvSpPr txBox="1"/>
          <p:nvPr>
            <p:ph type="title"/>
          </p:nvPr>
        </p:nvSpPr>
        <p:spPr>
          <a:xfrm>
            <a:off x="2946400" y="274638"/>
            <a:ext cx="86360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28"/>
          <p:cNvSpPr txBox="1"/>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pic>
        <p:nvPicPr>
          <p:cNvPr id="105" name="Google Shape;105;p28"/>
          <p:cNvPicPr preferRelativeResize="0"/>
          <p:nvPr/>
        </p:nvPicPr>
        <p:blipFill rotWithShape="1">
          <a:blip r:embed="rId2"/>
          <a:srcRect/>
          <a:stretch>
            <a:fillRect/>
          </a:stretch>
        </p:blipFill>
        <p:spPr>
          <a:xfrm>
            <a:off x="711200" y="228601"/>
            <a:ext cx="2133600" cy="48490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22" name="Shape 22"/>
        <p:cNvGrpSpPr/>
        <p:nvPr/>
      </p:nvGrpSpPr>
      <p:grpSpPr>
        <a:xfrm>
          <a:off x="0" y="0"/>
          <a:ext cx="0" cy="0"/>
          <a:chOff x="0" y="0"/>
          <a:chExt cx="0" cy="0"/>
        </a:xfrm>
      </p:grpSpPr>
      <p:sp>
        <p:nvSpPr>
          <p:cNvPr id="23" name="Google Shape;23;p16"/>
          <p:cNvSpPr txBox="1"/>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Clr>
                <a:srgbClr val="FF5A33"/>
              </a:buClr>
              <a:buSzPts val="2800"/>
              <a:buFont typeface="Quattrocento Sans" panose="020B0502050000020003"/>
              <a:buNone/>
              <a:defRPr sz="2800" b="1" cap="small">
                <a:solidFill>
                  <a:srgbClr val="FF5A33"/>
                </a:solidFill>
                <a:latin typeface="Quattrocento Sans" panose="020B0502050000020003"/>
                <a:ea typeface="Quattrocento Sans" panose="020B0502050000020003"/>
                <a:cs typeface="Quattrocento Sans" panose="020B0502050000020003"/>
                <a:sym typeface="Quattrocento Sans" panose="020B0502050000020003"/>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16"/>
          <p:cNvSpPr txBox="1"/>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rgbClr val="FF5A33"/>
              </a:buClr>
              <a:buSzPts val="2800"/>
              <a:buFont typeface="Noto Sans Symbols"/>
              <a:buChar char="❑"/>
              <a:defRPr sz="2800">
                <a:latin typeface="Quattrocento Sans" panose="020B0502050000020003"/>
                <a:ea typeface="Quattrocento Sans" panose="020B0502050000020003"/>
                <a:cs typeface="Quattrocento Sans" panose="020B0502050000020003"/>
                <a:sym typeface="Quattrocento Sans" panose="020B0502050000020003"/>
              </a:defRPr>
            </a:lvl1pPr>
            <a:lvl2pPr marL="914400" lvl="1" indent="-381000" algn="l">
              <a:spcBef>
                <a:spcPts val="480"/>
              </a:spcBef>
              <a:spcAft>
                <a:spcPts val="0"/>
              </a:spcAft>
              <a:buClr>
                <a:srgbClr val="FF5A33"/>
              </a:buClr>
              <a:buSzPts val="2400"/>
              <a:buFont typeface="Noto Sans Symbols"/>
              <a:buChar char="❖"/>
              <a:defRPr sz="2400">
                <a:latin typeface="Quattrocento Sans" panose="020B0502050000020003"/>
                <a:ea typeface="Quattrocento Sans" panose="020B0502050000020003"/>
                <a:cs typeface="Quattrocento Sans" panose="020B0502050000020003"/>
                <a:sym typeface="Quattrocento Sans" panose="020B0502050000020003"/>
              </a:defRPr>
            </a:lvl2pPr>
            <a:lvl3pPr marL="1371600" lvl="2" indent="-355600" algn="l">
              <a:spcBef>
                <a:spcPts val="400"/>
              </a:spcBef>
              <a:spcAft>
                <a:spcPts val="0"/>
              </a:spcAft>
              <a:buClr>
                <a:srgbClr val="FF5A33"/>
              </a:buClr>
              <a:buSzPts val="2000"/>
              <a:buFont typeface="Noto Sans Symbols"/>
              <a:buChar char="⮚"/>
              <a:defRPr sz="2000">
                <a:latin typeface="Quattrocento Sans" panose="020B0502050000020003"/>
                <a:ea typeface="Quattrocento Sans" panose="020B0502050000020003"/>
                <a:cs typeface="Quattrocento Sans" panose="020B0502050000020003"/>
                <a:sym typeface="Quattrocento Sans" panose="020B0502050000020003"/>
              </a:defRPr>
            </a:lvl3pPr>
            <a:lvl4pPr marL="1828800" lvl="3" indent="-342900" algn="l">
              <a:spcBef>
                <a:spcPts val="360"/>
              </a:spcBef>
              <a:spcAft>
                <a:spcPts val="0"/>
              </a:spcAft>
              <a:buClr>
                <a:srgbClr val="FF5A33"/>
              </a:buClr>
              <a:buSzPts val="1800"/>
              <a:buFont typeface="Noto Sans Symbols"/>
              <a:buChar char="✔"/>
              <a:defRPr sz="1800">
                <a:latin typeface="Quattrocento Sans" panose="020B0502050000020003"/>
                <a:ea typeface="Quattrocento Sans" panose="020B0502050000020003"/>
                <a:cs typeface="Quattrocento Sans" panose="020B0502050000020003"/>
                <a:sym typeface="Quattrocento Sans" panose="020B0502050000020003"/>
              </a:defRPr>
            </a:lvl4pPr>
            <a:lvl5pPr marL="2286000" lvl="4" indent="-342900" algn="l">
              <a:spcBef>
                <a:spcPts val="360"/>
              </a:spcBef>
              <a:spcAft>
                <a:spcPts val="0"/>
              </a:spcAft>
              <a:buClr>
                <a:srgbClr val="FF5A33"/>
              </a:buClr>
              <a:buSzPts val="1800"/>
              <a:buFont typeface="Noto Sans Symbols"/>
              <a:buChar char="▪"/>
              <a:defRPr sz="1800">
                <a:latin typeface="Quattrocento Sans" panose="020B0502050000020003"/>
                <a:ea typeface="Quattrocento Sans" panose="020B0502050000020003"/>
                <a:cs typeface="Quattrocento Sans" panose="020B0502050000020003"/>
                <a:sym typeface="Quattrocento Sans" panose="020B0502050000020003"/>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25" name="Google Shape;25;p16"/>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6"/>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6"/>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pic>
        <p:nvPicPr>
          <p:cNvPr id="28" name="Google Shape;28;p16"/>
          <p:cNvPicPr preferRelativeResize="0"/>
          <p:nvPr/>
        </p:nvPicPr>
        <p:blipFill rotWithShape="1">
          <a:blip r:embed="rId2"/>
          <a:srcRect/>
          <a:stretch>
            <a:fillRect/>
          </a:stretch>
        </p:blipFill>
        <p:spPr>
          <a:xfrm>
            <a:off x="609600" y="156573"/>
            <a:ext cx="1625602" cy="713824"/>
          </a:xfrm>
          <a:prstGeom prst="rect">
            <a:avLst/>
          </a:prstGeom>
          <a:noFill/>
          <a:ln>
            <a:noFill/>
          </a:ln>
        </p:spPr>
      </p:pic>
      <p:cxnSp>
        <p:nvCxnSpPr>
          <p:cNvPr id="29" name="Google Shape;29;p16"/>
          <p:cNvCxnSpPr/>
          <p:nvPr/>
        </p:nvCxnSpPr>
        <p:spPr>
          <a:xfrm>
            <a:off x="609600" y="838200"/>
            <a:ext cx="10972800" cy="0"/>
          </a:xfrm>
          <a:prstGeom prst="straightConnector1">
            <a:avLst/>
          </a:prstGeom>
          <a:noFill/>
          <a:ln w="38100" cap="flat" cmpd="sng">
            <a:solidFill>
              <a:srgbClr val="FF9900"/>
            </a:solidFill>
            <a:prstDash val="solid"/>
            <a:round/>
            <a:headEnd type="none" w="sm" len="sm"/>
            <a:tailEnd type="none" w="sm" len="sm"/>
          </a:ln>
        </p:spPr>
      </p:cxn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30" name="Shape 30"/>
        <p:cNvGrpSpPr/>
        <p:nvPr/>
      </p:nvGrpSpPr>
      <p:grpSpPr>
        <a:xfrm>
          <a:off x="0" y="0"/>
          <a:ext cx="0" cy="0"/>
          <a:chOff x="0" y="0"/>
          <a:chExt cx="0" cy="0"/>
        </a:xfrm>
      </p:grpSpPr>
      <p:sp>
        <p:nvSpPr>
          <p:cNvPr id="31" name="Google Shape;31;p17"/>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7"/>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7"/>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34" name="Shape 34"/>
        <p:cNvGrpSpPr/>
        <p:nvPr/>
      </p:nvGrpSpPr>
      <p:grpSpPr>
        <a:xfrm>
          <a:off x="0" y="0"/>
          <a:ext cx="0" cy="0"/>
          <a:chOff x="0" y="0"/>
          <a:chExt cx="0" cy="0"/>
        </a:xfrm>
      </p:grpSpPr>
      <p:sp>
        <p:nvSpPr>
          <p:cNvPr id="35" name="Google Shape;35;p18"/>
          <p:cNvSpPr txBox="1"/>
          <p:nvPr>
            <p:ph type="title"/>
          </p:nvPr>
        </p:nvSpPr>
        <p:spPr>
          <a:xfrm>
            <a:off x="963084" y="4406901"/>
            <a:ext cx="103632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panose="020F0502020204030204"/>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18"/>
          <p:cNvSpPr txBox="1"/>
          <p:nvPr>
            <p:ph type="body" idx="1"/>
          </p:nvPr>
        </p:nvSpPr>
        <p:spPr>
          <a:xfrm>
            <a:off x="963084" y="2906713"/>
            <a:ext cx="103632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p:txBody>
      </p:sp>
      <p:sp>
        <p:nvSpPr>
          <p:cNvPr id="37" name="Google Shape;37;p18"/>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8"/>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8"/>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40" name="Shape 40"/>
        <p:cNvGrpSpPr/>
        <p:nvPr/>
      </p:nvGrpSpPr>
      <p:grpSpPr>
        <a:xfrm>
          <a:off x="0" y="0"/>
          <a:ext cx="0" cy="0"/>
          <a:chOff x="0" y="0"/>
          <a:chExt cx="0" cy="0"/>
        </a:xfrm>
      </p:grpSpPr>
      <p:sp>
        <p:nvSpPr>
          <p:cNvPr id="41" name="Google Shape;41;p19"/>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9"/>
          <p:cNvSpPr txBox="1"/>
          <p:nvPr>
            <p:ph type="body" idx="1"/>
          </p:nvPr>
        </p:nvSpPr>
        <p:spPr>
          <a:xfrm>
            <a:off x="609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43" name="Google Shape;43;p19"/>
          <p:cNvSpPr txBox="1"/>
          <p:nvPr>
            <p:ph type="body" idx="2"/>
          </p:nvPr>
        </p:nvSpPr>
        <p:spPr>
          <a:xfrm>
            <a:off x="6197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44" name="Google Shape;44;p19"/>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9"/>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9"/>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47" name="Shape 47"/>
        <p:cNvGrpSpPr/>
        <p:nvPr/>
      </p:nvGrpSpPr>
      <p:grpSpPr>
        <a:xfrm>
          <a:off x="0" y="0"/>
          <a:ext cx="0" cy="0"/>
          <a:chOff x="0" y="0"/>
          <a:chExt cx="0" cy="0"/>
        </a:xfrm>
      </p:grpSpPr>
      <p:sp>
        <p:nvSpPr>
          <p:cNvPr id="48" name="Google Shape;48;p20"/>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panose="020F0502020204030204"/>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20"/>
          <p:cNvSpPr txBox="1"/>
          <p:nvPr>
            <p:ph type="body" idx="1"/>
          </p:nvPr>
        </p:nvSpPr>
        <p:spPr>
          <a:xfrm>
            <a:off x="609600" y="1535113"/>
            <a:ext cx="5386917"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50" name="Google Shape;50;p20"/>
          <p:cNvSpPr txBox="1"/>
          <p:nvPr>
            <p:ph type="body" idx="2"/>
          </p:nvPr>
        </p:nvSpPr>
        <p:spPr>
          <a:xfrm>
            <a:off x="609600" y="2174875"/>
            <a:ext cx="5386917"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51" name="Google Shape;51;p20"/>
          <p:cNvSpPr txBox="1"/>
          <p:nvPr>
            <p:ph type="body" idx="3"/>
          </p:nvPr>
        </p:nvSpPr>
        <p:spPr>
          <a:xfrm>
            <a:off x="6193368" y="1535113"/>
            <a:ext cx="5389033"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52" name="Google Shape;52;p20"/>
          <p:cNvSpPr txBox="1"/>
          <p:nvPr>
            <p:ph type="body" idx="4"/>
          </p:nvPr>
        </p:nvSpPr>
        <p:spPr>
          <a:xfrm>
            <a:off x="6193368" y="2174875"/>
            <a:ext cx="5389033"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53" name="Google Shape;53;p20"/>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0"/>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0"/>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56" name="Shape 56"/>
        <p:cNvGrpSpPr/>
        <p:nvPr/>
      </p:nvGrpSpPr>
      <p:grpSpPr>
        <a:xfrm>
          <a:off x="0" y="0"/>
          <a:ext cx="0" cy="0"/>
          <a:chOff x="0" y="0"/>
          <a:chExt cx="0" cy="0"/>
        </a:xfrm>
      </p:grpSpPr>
      <p:sp>
        <p:nvSpPr>
          <p:cNvPr id="57" name="Google Shape;57;p21"/>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1"/>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1"/>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60" name="Google Shape;60;p21"/>
          <p:cNvSpPr/>
          <p:nvPr/>
        </p:nvSpPr>
        <p:spPr>
          <a:xfrm>
            <a:off x="2032000" y="2551018"/>
            <a:ext cx="8534400" cy="326475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000">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61" name="Google Shape;61;p21" descr="http://uconndigitalarts.com/wp-content/uploads/2013/04/original.jpg"/>
          <p:cNvPicPr preferRelativeResize="0"/>
          <p:nvPr/>
        </p:nvPicPr>
        <p:blipFill rotWithShape="1">
          <a:blip r:embed="rId2"/>
          <a:srcRect t="43978" b="41310"/>
          <a:stretch>
            <a:fillRect/>
          </a:stretch>
        </p:blipFill>
        <p:spPr>
          <a:xfrm flipH="1">
            <a:off x="3732707" y="2575401"/>
            <a:ext cx="4568091" cy="283858"/>
          </a:xfrm>
          <a:prstGeom prst="rect">
            <a:avLst/>
          </a:prstGeom>
          <a:noFill/>
          <a:ln>
            <a:noFill/>
          </a:ln>
        </p:spPr>
      </p:pic>
      <p:pic>
        <p:nvPicPr>
          <p:cNvPr id="62" name="Google Shape;62;p21" descr="C:\Users\powerpoint.vn\Downloads\1e2cd4b177168ad16ce2e7c504bba4d2.x400.jpeg"/>
          <p:cNvPicPr preferRelativeResize="0"/>
          <p:nvPr/>
        </p:nvPicPr>
        <p:blipFill rotWithShape="1">
          <a:blip r:embed="rId3"/>
          <a:srcRect b="55710"/>
          <a:stretch>
            <a:fillRect/>
          </a:stretch>
        </p:blipFill>
        <p:spPr>
          <a:xfrm>
            <a:off x="2568620" y="609600"/>
            <a:ext cx="7257961" cy="2828060"/>
          </a:xfrm>
          <a:prstGeom prst="rect">
            <a:avLst/>
          </a:prstGeom>
          <a:noFill/>
          <a:ln>
            <a:noFill/>
          </a:ln>
        </p:spPr>
      </p:pic>
      <p:sp>
        <p:nvSpPr>
          <p:cNvPr id="63" name="Google Shape;63;p21"/>
          <p:cNvSpPr txBox="1"/>
          <p:nvPr/>
        </p:nvSpPr>
        <p:spPr>
          <a:xfrm>
            <a:off x="4103893" y="3124200"/>
            <a:ext cx="4735308" cy="21390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7200"/>
              <a:buFont typeface="Calibri" panose="020F0502020204030204"/>
              <a:buNone/>
            </a:pPr>
            <a:r>
              <a:rPr lang="en-US" sz="7200" b="1">
                <a:solidFill>
                  <a:schemeClr val="lt1"/>
                </a:solidFill>
                <a:latin typeface="Calibri" panose="020F0502020204030204"/>
                <a:ea typeface="Calibri" panose="020F0502020204030204"/>
                <a:cs typeface="Calibri" panose="020F0502020204030204"/>
                <a:sym typeface="Calibri" panose="020F0502020204030204"/>
              </a:rPr>
              <a:t>DEM</a:t>
            </a:r>
            <a:r>
              <a:rPr lang="en-US" sz="11500" b="1">
                <a:solidFill>
                  <a:schemeClr val="lt1"/>
                </a:solidFill>
                <a:latin typeface="Calibri" panose="020F0502020204030204"/>
                <a:ea typeface="Calibri" panose="020F0502020204030204"/>
                <a:cs typeface="Calibri" panose="020F0502020204030204"/>
                <a:sym typeface="Calibri" panose="020F0502020204030204"/>
              </a:rPr>
              <a:t>O</a:t>
            </a:r>
            <a:endParaRPr lang="en-US" sz="11500" b="1">
              <a:solidFill>
                <a:schemeClr val="lt1"/>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64" name="Google Shape;64;p21" descr="http://www.designofsignage.com/application/symbol/hands/image/600x600/hand-press-button-4.jpg"/>
          <p:cNvPicPr preferRelativeResize="0"/>
          <p:nvPr/>
        </p:nvPicPr>
        <p:blipFill rotWithShape="1">
          <a:blip r:embed="rId4"/>
          <a:srcRect/>
          <a:stretch>
            <a:fillRect/>
          </a:stretch>
        </p:blipFill>
        <p:spPr>
          <a:xfrm>
            <a:off x="6016752" y="3568725"/>
            <a:ext cx="3488947" cy="261671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65" name="Shape 65"/>
        <p:cNvGrpSpPr/>
        <p:nvPr/>
      </p:nvGrpSpPr>
      <p:grpSpPr>
        <a:xfrm>
          <a:off x="0" y="0"/>
          <a:ext cx="0" cy="0"/>
          <a:chOff x="0" y="0"/>
          <a:chExt cx="0" cy="0"/>
        </a:xfrm>
      </p:grpSpPr>
      <p:sp>
        <p:nvSpPr>
          <p:cNvPr id="66" name="Google Shape;66;p22"/>
          <p:cNvSpPr txBox="1"/>
          <p:nvPr>
            <p:ph type="title"/>
          </p:nvPr>
        </p:nvSpPr>
        <p:spPr>
          <a:xfrm>
            <a:off x="609601" y="273050"/>
            <a:ext cx="4011084"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2"/>
          <p:cNvSpPr txBox="1"/>
          <p:nvPr>
            <p:ph type="body" idx="1"/>
          </p:nvPr>
        </p:nvSpPr>
        <p:spPr>
          <a:xfrm>
            <a:off x="4766733" y="273051"/>
            <a:ext cx="6815667"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p:txBody>
      </p:sp>
      <p:sp>
        <p:nvSpPr>
          <p:cNvPr id="68" name="Google Shape;68;p22"/>
          <p:cNvSpPr txBox="1"/>
          <p:nvPr>
            <p:ph type="body" idx="2"/>
          </p:nvPr>
        </p:nvSpPr>
        <p:spPr>
          <a:xfrm>
            <a:off x="609601" y="1435101"/>
            <a:ext cx="4011084"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69" name="Google Shape;69;p22"/>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2"/>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2"/>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72" name="Shape 72"/>
        <p:cNvGrpSpPr/>
        <p:nvPr/>
      </p:nvGrpSpPr>
      <p:grpSpPr>
        <a:xfrm>
          <a:off x="0" y="0"/>
          <a:ext cx="0" cy="0"/>
          <a:chOff x="0" y="0"/>
          <a:chExt cx="0" cy="0"/>
        </a:xfrm>
      </p:grpSpPr>
      <p:sp>
        <p:nvSpPr>
          <p:cNvPr id="73" name="Google Shape;73;p23"/>
          <p:cNvSpPr txBox="1"/>
          <p:nvPr>
            <p:ph type="title"/>
          </p:nvPr>
        </p:nvSpPr>
        <p:spPr>
          <a:xfrm>
            <a:off x="2389717" y="4800600"/>
            <a:ext cx="73152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3"/>
          <p:cNvSpPr/>
          <p:nvPr>
            <p:ph type="pic" idx="2"/>
          </p:nvPr>
        </p:nvSpPr>
        <p:spPr>
          <a:xfrm>
            <a:off x="2389717" y="612775"/>
            <a:ext cx="7315200" cy="4114800"/>
          </a:xfrm>
          <a:prstGeom prst="rect">
            <a:avLst/>
          </a:prstGeom>
          <a:noFill/>
          <a:ln>
            <a:noFill/>
          </a:ln>
        </p:spPr>
      </p:sp>
      <p:sp>
        <p:nvSpPr>
          <p:cNvPr id="75" name="Google Shape;75;p23"/>
          <p:cNvSpPr txBox="1"/>
          <p:nvPr>
            <p:ph type="body" idx="1"/>
          </p:nvPr>
        </p:nvSpPr>
        <p:spPr>
          <a:xfrm>
            <a:off x="2389717" y="5367338"/>
            <a:ext cx="73152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76" name="Google Shape;76;p23"/>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3"/>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3"/>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9" name="Shape 9"/>
        <p:cNvGrpSpPr/>
        <p:nvPr/>
      </p:nvGrpSpPr>
      <p:grpSpPr>
        <a:xfrm>
          <a:off x="0" y="0"/>
          <a:ext cx="0" cy="0"/>
          <a:chOff x="0" y="0"/>
          <a:chExt cx="0" cy="0"/>
        </a:xfrm>
      </p:grpSpPr>
      <p:sp>
        <p:nvSpPr>
          <p:cNvPr id="10" name="Google Shape;10;p14"/>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4"/>
          <p:cNvSpPr txBox="1"/>
          <p:nvPr>
            <p:ph type="body" idx="1"/>
          </p:nvPr>
        </p:nvSpPr>
        <p:spPr>
          <a:xfrm>
            <a:off x="609600" y="1600201"/>
            <a:ext cx="109728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4"/>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3" name="Google Shape;13;p14"/>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4" name="Google Shape;14;p14"/>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3.xml"/><Relationship Id="rId1"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09" name="Shape 109"/>
        <p:cNvGrpSpPr/>
        <p:nvPr/>
      </p:nvGrpSpPr>
      <p:grpSpPr>
        <a:xfrm>
          <a:off x="0" y="0"/>
          <a:ext cx="0" cy="0"/>
          <a:chOff x="0" y="0"/>
          <a:chExt cx="0" cy="0"/>
        </a:xfrm>
      </p:grpSpPr>
      <p:sp>
        <p:nvSpPr>
          <p:cNvPr id="110" name="Google Shape;110;p1"/>
          <p:cNvSpPr txBox="1"/>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FF5A33"/>
              </a:buClr>
              <a:buSzPts val="2200"/>
              <a:buNone/>
            </a:pPr>
            <a:r>
              <a:rPr lang="en-US"/>
              <a:t>Bài 4: các loại kiểm thử</a:t>
            </a:r>
            <a:endParaRPr lang="en-US"/>
          </a:p>
        </p:txBody>
      </p:sp>
      <p:sp>
        <p:nvSpPr>
          <p:cNvPr id="111" name="Google Shape;111;p1"/>
          <p:cNvSpPr txBox="1"/>
          <p:nvPr>
            <p:ph type="title"/>
          </p:nvPr>
        </p:nvSpPr>
        <p:spPr>
          <a:xfrm>
            <a:off x="5506720" y="4284596"/>
            <a:ext cx="6100064" cy="70498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5A33"/>
              </a:buClr>
              <a:buSzPts val="3400"/>
              <a:buFont typeface="Calibri" panose="020F0502020204030204"/>
              <a:buNone/>
            </a:pPr>
            <a:r>
              <a:rPr lang="en-US"/>
              <a:t>kiểm thử cơ bản(P1)</a:t>
            </a:r>
            <a:endParaRPr lang="en-US"/>
          </a:p>
        </p:txBody>
      </p:sp>
      <p:pic>
        <p:nvPicPr>
          <p:cNvPr id="112" name="Google Shape;112;p1"/>
          <p:cNvPicPr preferRelativeResize="0"/>
          <p:nvPr/>
        </p:nvPicPr>
        <p:blipFill rotWithShape="1">
          <a:blip r:embed="rId1"/>
          <a:srcRect/>
          <a:stretch>
            <a:fillRect/>
          </a:stretch>
        </p:blipFill>
        <p:spPr>
          <a:xfrm>
            <a:off x="1890932" y="2406165"/>
            <a:ext cx="1693935" cy="2518699"/>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77" name="Shape 177"/>
        <p:cNvGrpSpPr/>
        <p:nvPr/>
      </p:nvGrpSpPr>
      <p:grpSpPr>
        <a:xfrm>
          <a:off x="0" y="0"/>
          <a:ext cx="0" cy="0"/>
          <a:chOff x="0" y="0"/>
          <a:chExt cx="0" cy="0"/>
        </a:xfrm>
      </p:grpSpPr>
      <p:sp>
        <p:nvSpPr>
          <p:cNvPr id="178" name="Google Shape;178;g11470f59a61_0_36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static testing</a:t>
            </a:r>
            <a:endParaRPr lang="en-US"/>
          </a:p>
        </p:txBody>
      </p:sp>
      <p:sp>
        <p:nvSpPr>
          <p:cNvPr id="179" name="Google Shape;179;g11470f59a61_0_363"/>
          <p:cNvSpPr txBox="1"/>
          <p:nvPr/>
        </p:nvSpPr>
        <p:spPr>
          <a:xfrm>
            <a:off x="383400" y="1610725"/>
            <a:ext cx="11586300" cy="5247300"/>
          </a:xfrm>
          <a:prstGeom prst="rect">
            <a:avLst/>
          </a:prstGeom>
          <a:noFill/>
          <a:ln>
            <a:noFill/>
          </a:ln>
        </p:spPr>
        <p:txBody>
          <a:bodyPr spcFirstLastPara="1" wrap="square" lIns="91425" tIns="45700" rIns="91425" bIns="45700" anchor="t" anchorCtr="0">
            <a:noAutofit/>
          </a:bodyPr>
          <a:lstStyle/>
          <a:p>
            <a:pPr marL="742950" lvl="1" indent="-342900" algn="l" rtl="0">
              <a:spcBef>
                <a:spcPts val="0"/>
              </a:spcBef>
              <a:spcAft>
                <a:spcPts val="0"/>
              </a:spcAft>
              <a:buClr>
                <a:srgbClr val="FF5A33"/>
              </a:buClr>
              <a:buSzPts val="3300"/>
              <a:buFont typeface="Quattrocento Sans" panose="020B0502050000020003"/>
              <a:buChar char="❖"/>
            </a:pPr>
            <a:r>
              <a:rPr lang="en-US" sz="3300">
                <a:latin typeface="Quattrocento Sans" panose="020B0502050000020003"/>
                <a:ea typeface="Quattrocento Sans" panose="020B0502050000020003"/>
                <a:cs typeface="Quattrocento Sans" panose="020B0502050000020003"/>
                <a:sym typeface="Quattrocento Sans" panose="020B0502050000020003"/>
              </a:rPr>
              <a:t>Bởi vì kiểm thử tĩnh có thể bắt đầu sớm trong quy trình phát triển phần mềm, do đó sẽ có được những phản hồi sớm về vấn đề chất lượng của phần mềm cũng như dự án.</a:t>
            </a:r>
            <a:endParaRPr sz="33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42900" algn="l" rtl="0">
              <a:spcBef>
                <a:spcPts val="0"/>
              </a:spcBef>
              <a:spcAft>
                <a:spcPts val="0"/>
              </a:spcAft>
              <a:buClr>
                <a:srgbClr val="FF5A33"/>
              </a:buClr>
              <a:buSzPts val="3300"/>
              <a:buFont typeface="Quattrocento Sans" panose="020B0502050000020003"/>
              <a:buChar char="❖"/>
            </a:pPr>
            <a:r>
              <a:rPr lang="en-US" sz="3300">
                <a:latin typeface="Quattrocento Sans" panose="020B0502050000020003"/>
                <a:ea typeface="Quattrocento Sans" panose="020B0502050000020003"/>
                <a:cs typeface="Quattrocento Sans" panose="020B0502050000020003"/>
                <a:sym typeface="Quattrocento Sans" panose="020B0502050000020003"/>
              </a:rPr>
              <a:t>Phát hiện các lỗi ở giai đoạn đầu, chi phí sửa chữa sẽ thấp.</a:t>
            </a:r>
            <a:endParaRPr sz="33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42900" algn="l" rtl="0">
              <a:spcBef>
                <a:spcPts val="0"/>
              </a:spcBef>
              <a:spcAft>
                <a:spcPts val="0"/>
              </a:spcAft>
              <a:buClr>
                <a:srgbClr val="FF5A33"/>
              </a:buClr>
              <a:buSzPts val="3300"/>
              <a:buFont typeface="Quattrocento Sans" panose="020B0502050000020003"/>
              <a:buChar char="❖"/>
            </a:pPr>
            <a:r>
              <a:rPr lang="en-US" sz="3300">
                <a:latin typeface="Quattrocento Sans" panose="020B0502050000020003"/>
                <a:ea typeface="Quattrocento Sans" panose="020B0502050000020003"/>
                <a:cs typeface="Quattrocento Sans" panose="020B0502050000020003"/>
                <a:sym typeface="Quattrocento Sans" panose="020B0502050000020003"/>
              </a:rPr>
              <a:t>Kiểm thử tĩnh góp phần gia tăng nhận thức về các vấn đề chất lượng.</a:t>
            </a:r>
            <a:endParaRPr sz="33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lnSpc>
                <a:spcPct val="80000"/>
              </a:lnSpc>
              <a:spcBef>
                <a:spcPts val="480"/>
              </a:spcBef>
              <a:spcAft>
                <a:spcPts val="0"/>
              </a:spcAft>
              <a:buSzPts val="1018"/>
              <a:buNone/>
            </a:pPr>
            <a:endParaRPr sz="226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180" name="Google Shape;180;g11470f59a61_0_363"/>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Ưu điểm của </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Kiểm thử tĩnh</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9">
                                            <p:txEl>
                                              <p:pRg st="0" end="0"/>
                                            </p:txEl>
                                          </p:spTgt>
                                        </p:tgtEl>
                                        <p:attrNameLst>
                                          <p:attrName>style.visibility</p:attrName>
                                        </p:attrNameLst>
                                      </p:cBhvr>
                                      <p:to>
                                        <p:strVal val="visible"/>
                                      </p:to>
                                    </p:set>
                                    <p:anim calcmode="lin" valueType="num">
                                      <p:cBhvr additive="base">
                                        <p:cTn id="7" dur="1000"/>
                                        <p:tgtEl>
                                          <p:spTgt spid="179">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79">
                                            <p:txEl>
                                              <p:pRg st="1" end="1"/>
                                            </p:txEl>
                                          </p:spTgt>
                                        </p:tgtEl>
                                        <p:attrNameLst>
                                          <p:attrName>style.visibility</p:attrName>
                                        </p:attrNameLst>
                                      </p:cBhvr>
                                      <p:to>
                                        <p:strVal val="visible"/>
                                      </p:to>
                                    </p:set>
                                    <p:anim calcmode="lin" valueType="num">
                                      <p:cBhvr additive="base">
                                        <p:cTn id="12" dur="1000"/>
                                        <p:tgtEl>
                                          <p:spTgt spid="179">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79">
                                            <p:txEl>
                                              <p:pRg st="2" end="2"/>
                                            </p:txEl>
                                          </p:spTgt>
                                        </p:tgtEl>
                                        <p:attrNameLst>
                                          <p:attrName>style.visibility</p:attrName>
                                        </p:attrNameLst>
                                      </p:cBhvr>
                                      <p:to>
                                        <p:strVal val="visible"/>
                                      </p:to>
                                    </p:set>
                                    <p:anim calcmode="lin" valueType="num">
                                      <p:cBhvr additive="base">
                                        <p:cTn id="17" dur="1000"/>
                                        <p:tgtEl>
                                          <p:spTgt spid="179">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79">
                                            <p:txEl>
                                              <p:pRg st="3" end="3"/>
                                            </p:txEl>
                                          </p:spTgt>
                                        </p:tgtEl>
                                        <p:attrNameLst>
                                          <p:attrName>style.visibility</p:attrName>
                                        </p:attrNameLst>
                                      </p:cBhvr>
                                      <p:to>
                                        <p:strVal val="visible"/>
                                      </p:to>
                                    </p:set>
                                    <p:anim calcmode="lin" valueType="num">
                                      <p:cBhvr additive="base">
                                        <p:cTn id="22" dur="1000"/>
                                        <p:tgtEl>
                                          <p:spTgt spid="179">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84" name="Shape 184"/>
        <p:cNvGrpSpPr/>
        <p:nvPr/>
      </p:nvGrpSpPr>
      <p:grpSpPr>
        <a:xfrm>
          <a:off x="0" y="0"/>
          <a:ext cx="0" cy="0"/>
          <a:chOff x="0" y="0"/>
          <a:chExt cx="0" cy="0"/>
        </a:xfrm>
      </p:grpSpPr>
      <p:sp>
        <p:nvSpPr>
          <p:cNvPr id="185" name="Google Shape;185;g11470f59a61_0_37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static testing</a:t>
            </a:r>
            <a:endParaRPr lang="en-US"/>
          </a:p>
        </p:txBody>
      </p:sp>
      <p:sp>
        <p:nvSpPr>
          <p:cNvPr id="186" name="Google Shape;186;g11470f59a61_0_376"/>
          <p:cNvSpPr txBox="1"/>
          <p:nvPr/>
        </p:nvSpPr>
        <p:spPr>
          <a:xfrm>
            <a:off x="352150" y="1610700"/>
            <a:ext cx="11635800" cy="5065500"/>
          </a:xfrm>
          <a:prstGeom prst="rect">
            <a:avLst/>
          </a:prstGeom>
          <a:noFill/>
          <a:ln>
            <a:noFill/>
          </a:ln>
        </p:spPr>
        <p:txBody>
          <a:bodyPr spcFirstLastPara="1" wrap="square" lIns="91425" tIns="45700" rIns="91425" bIns="45700" anchor="t" anchorCtr="0">
            <a:normAutofit fontScale="92500" lnSpcReduction="20000"/>
          </a:bodyPr>
          <a:lstStyle/>
          <a:p>
            <a:pPr marL="742950" lvl="1" indent="-339090" algn="l" rtl="0">
              <a:lnSpc>
                <a:spcPct val="115000"/>
              </a:lnSpc>
              <a:spcBef>
                <a:spcPts val="1400"/>
              </a:spcBef>
              <a:spcAft>
                <a:spcPts val="0"/>
              </a:spcAft>
              <a:buClr>
                <a:srgbClr val="FF5A33"/>
              </a:buClr>
              <a:buSzPct val="100000"/>
              <a:buFont typeface="Quattrocento Sans" panose="020B0502050000020003"/>
              <a:buChar char="❖"/>
            </a:pPr>
            <a:r>
              <a:rPr lang="en-US" sz="35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Lỗi về tài liệu yêu cầu, như sự không nhất quán, mơ hồ, mâu thuẫn, thiếu sót, không chính xác và dư thừa trong tài liệu.</a:t>
            </a:r>
            <a:endParaRPr sz="35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39090" algn="l" rtl="0">
              <a:lnSpc>
                <a:spcPct val="115000"/>
              </a:lnSpc>
              <a:spcBef>
                <a:spcPts val="0"/>
              </a:spcBef>
              <a:spcAft>
                <a:spcPts val="0"/>
              </a:spcAft>
              <a:buClr>
                <a:srgbClr val="FF5A33"/>
              </a:buClr>
              <a:buSzPct val="100000"/>
              <a:buFont typeface="Quattrocento Sans" panose="020B0502050000020003"/>
              <a:buChar char="❖"/>
            </a:pPr>
            <a:r>
              <a:rPr lang="en-US" sz="35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Lỗi thiết kế, như thuật toán không hiệu quả, cấu trúc cơ sở dữ liệu.</a:t>
            </a:r>
            <a:endParaRPr sz="35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39090" algn="l" rtl="0">
              <a:lnSpc>
                <a:spcPct val="115000"/>
              </a:lnSpc>
              <a:spcBef>
                <a:spcPts val="0"/>
              </a:spcBef>
              <a:spcAft>
                <a:spcPts val="0"/>
              </a:spcAft>
              <a:buClr>
                <a:srgbClr val="FF5A33"/>
              </a:buClr>
              <a:buSzPct val="100000"/>
              <a:buFont typeface="Quattrocento Sans" panose="020B0502050000020003"/>
              <a:buChar char="❖"/>
            </a:pPr>
            <a:r>
              <a:rPr lang="en-US" sz="35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Lỗi code, như các biến có giá trị không xác định, các biến được khai báo nhưng không bao giờ sử dụng, code không thể truy cập, code bị trùng lặp.</a:t>
            </a:r>
            <a:endParaRPr sz="35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39090" algn="l" rtl="0">
              <a:lnSpc>
                <a:spcPct val="115000"/>
              </a:lnSpc>
              <a:spcBef>
                <a:spcPts val="0"/>
              </a:spcBef>
              <a:spcAft>
                <a:spcPts val="0"/>
              </a:spcAft>
              <a:buClr>
                <a:srgbClr val="FF5A33"/>
              </a:buClr>
              <a:buSzPct val="100000"/>
              <a:buFont typeface="Quattrocento Sans" panose="020B0502050000020003"/>
              <a:buChar char="❖"/>
            </a:pPr>
            <a:r>
              <a:rPr lang="en-US" sz="35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Độ lệch so với tiêu chuẩn như thiếu tuân thủ theo các tiêu chuẩn code.</a:t>
            </a:r>
            <a:endParaRPr sz="35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39090" algn="l" rtl="0">
              <a:lnSpc>
                <a:spcPct val="115000"/>
              </a:lnSpc>
              <a:spcBef>
                <a:spcPts val="0"/>
              </a:spcBef>
              <a:spcAft>
                <a:spcPts val="0"/>
              </a:spcAft>
              <a:buClr>
                <a:srgbClr val="FF5A33"/>
              </a:buClr>
              <a:buSzPct val="100000"/>
              <a:buFont typeface="Quattrocento Sans" panose="020B0502050000020003"/>
              <a:buChar char="❖"/>
            </a:pPr>
            <a:r>
              <a:rPr lang="en-US" sz="35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Giao diện không chính xác.</a:t>
            </a:r>
            <a:endParaRPr sz="35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lnSpc>
                <a:spcPct val="80000"/>
              </a:lnSpc>
              <a:spcBef>
                <a:spcPts val="700"/>
              </a:spcBef>
              <a:spcAft>
                <a:spcPts val="0"/>
              </a:spcAft>
              <a:buSzPct val="45000"/>
              <a:buNone/>
            </a:pPr>
            <a:endParaRPr sz="226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187" name="Google Shape;187;g11470f59a61_0_376"/>
          <p:cNvSpPr txBox="1"/>
          <p:nvPr/>
        </p:nvSpPr>
        <p:spPr>
          <a:xfrm>
            <a:off x="617100" y="789225"/>
            <a:ext cx="11370900" cy="985200"/>
          </a:xfrm>
          <a:prstGeom prst="rect">
            <a:avLst/>
          </a:prstGeom>
          <a:noFill/>
          <a:ln>
            <a:noFill/>
          </a:ln>
        </p:spPr>
        <p:txBody>
          <a:bodyPr spcFirstLastPara="1" wrap="square" lIns="91425" tIns="91425" rIns="91425" bIns="91425" anchor="t" anchorCtr="0">
            <a:spAutoFit/>
          </a:bodyPr>
          <a:lstStyle/>
          <a:p>
            <a:pPr marL="342900" lvl="0" indent="-495300" algn="l" rtl="0">
              <a:spcBef>
                <a:spcPts val="0"/>
              </a:spcBef>
              <a:spcAft>
                <a:spcPts val="0"/>
              </a:spcAft>
              <a:buClr>
                <a:srgbClr val="FF5A33"/>
              </a:buClr>
              <a:buSzPts val="5200"/>
              <a:buFont typeface="Quattrocento Sans" panose="020B0502050000020003"/>
              <a:buChar char="❑"/>
            </a:pPr>
            <a:r>
              <a:rPr lang="en-US" sz="4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Các lỗi điển hình được tìm thấy bởi Kiểm thử tĩnh</a:t>
            </a:r>
            <a:endParaRPr sz="52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86">
                                            <p:txEl>
                                              <p:pRg st="0" end="0"/>
                                            </p:txEl>
                                          </p:spTgt>
                                        </p:tgtEl>
                                        <p:attrNameLst>
                                          <p:attrName>style.visibility</p:attrName>
                                        </p:attrNameLst>
                                      </p:cBhvr>
                                      <p:to>
                                        <p:strVal val="visible"/>
                                      </p:to>
                                    </p:set>
                                    <p:anim calcmode="lin" valueType="num">
                                      <p:cBhvr additive="base">
                                        <p:cTn id="7" dur="1000"/>
                                        <p:tgtEl>
                                          <p:spTgt spid="186">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86">
                                            <p:txEl>
                                              <p:pRg st="1" end="1"/>
                                            </p:txEl>
                                          </p:spTgt>
                                        </p:tgtEl>
                                        <p:attrNameLst>
                                          <p:attrName>style.visibility</p:attrName>
                                        </p:attrNameLst>
                                      </p:cBhvr>
                                      <p:to>
                                        <p:strVal val="visible"/>
                                      </p:to>
                                    </p:set>
                                    <p:anim calcmode="lin" valueType="num">
                                      <p:cBhvr additive="base">
                                        <p:cTn id="12" dur="1000"/>
                                        <p:tgtEl>
                                          <p:spTgt spid="186">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86">
                                            <p:txEl>
                                              <p:pRg st="2" end="2"/>
                                            </p:txEl>
                                          </p:spTgt>
                                        </p:tgtEl>
                                        <p:attrNameLst>
                                          <p:attrName>style.visibility</p:attrName>
                                        </p:attrNameLst>
                                      </p:cBhvr>
                                      <p:to>
                                        <p:strVal val="visible"/>
                                      </p:to>
                                    </p:set>
                                    <p:anim calcmode="lin" valueType="num">
                                      <p:cBhvr additive="base">
                                        <p:cTn id="17" dur="1000"/>
                                        <p:tgtEl>
                                          <p:spTgt spid="186">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86">
                                            <p:txEl>
                                              <p:pRg st="3" end="3"/>
                                            </p:txEl>
                                          </p:spTgt>
                                        </p:tgtEl>
                                        <p:attrNameLst>
                                          <p:attrName>style.visibility</p:attrName>
                                        </p:attrNameLst>
                                      </p:cBhvr>
                                      <p:to>
                                        <p:strVal val="visible"/>
                                      </p:to>
                                    </p:set>
                                    <p:anim calcmode="lin" valueType="num">
                                      <p:cBhvr additive="base">
                                        <p:cTn id="22" dur="1000"/>
                                        <p:tgtEl>
                                          <p:spTgt spid="186">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186">
                                            <p:txEl>
                                              <p:pRg st="4" end="4"/>
                                            </p:txEl>
                                          </p:spTgt>
                                        </p:tgtEl>
                                        <p:attrNameLst>
                                          <p:attrName>style.visibility</p:attrName>
                                        </p:attrNameLst>
                                      </p:cBhvr>
                                      <p:to>
                                        <p:strVal val="visible"/>
                                      </p:to>
                                    </p:set>
                                    <p:anim calcmode="lin" valueType="num">
                                      <p:cBhvr additive="base">
                                        <p:cTn id="27" dur="1000"/>
                                        <p:tgtEl>
                                          <p:spTgt spid="186">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186">
                                            <p:txEl>
                                              <p:pRg st="5" end="5"/>
                                            </p:txEl>
                                          </p:spTgt>
                                        </p:tgtEl>
                                        <p:attrNameLst>
                                          <p:attrName>style.visibility</p:attrName>
                                        </p:attrNameLst>
                                      </p:cBhvr>
                                      <p:to>
                                        <p:strVal val="visible"/>
                                      </p:to>
                                    </p:set>
                                    <p:anim calcmode="lin" valueType="num">
                                      <p:cBhvr additive="base">
                                        <p:cTn id="32" dur="1000"/>
                                        <p:tgtEl>
                                          <p:spTgt spid="186">
                                            <p:txEl>
                                              <p:pRg st="5" end="5"/>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91" name="Shape 191"/>
        <p:cNvGrpSpPr/>
        <p:nvPr/>
      </p:nvGrpSpPr>
      <p:grpSpPr>
        <a:xfrm>
          <a:off x="0" y="0"/>
          <a:ext cx="0" cy="0"/>
          <a:chOff x="0" y="0"/>
          <a:chExt cx="0" cy="0"/>
        </a:xfrm>
      </p:grpSpPr>
      <p:sp>
        <p:nvSpPr>
          <p:cNvPr id="192" name="Google Shape;192;g112c730af4f_0_423"/>
          <p:cNvSpPr/>
          <p:nvPr/>
        </p:nvSpPr>
        <p:spPr>
          <a:xfrm>
            <a:off x="3581275" y="3031550"/>
            <a:ext cx="8633700" cy="581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5400"/>
              <a:buFont typeface="Arial" panose="020B0604020202020204"/>
              <a:buNone/>
            </a:pPr>
            <a:r>
              <a:rPr lang="en-US" sz="5400" b="1" cap="small">
                <a:solidFill>
                  <a:srgbClr val="FFA15D"/>
                </a:solidFill>
                <a:latin typeface="Calibri" panose="020F0502020204030204"/>
                <a:ea typeface="Calibri" panose="020F0502020204030204"/>
                <a:cs typeface="Calibri" panose="020F0502020204030204"/>
                <a:sym typeface="Calibri" panose="020F0502020204030204"/>
              </a:rPr>
              <a:t>kiểm thử </a:t>
            </a:r>
            <a:r>
              <a:rPr lang="en-US" sz="5400" b="1" cap="small">
                <a:solidFill>
                  <a:srgbClr val="FFA15D"/>
                </a:solidFill>
                <a:latin typeface="Calibri" panose="020F0502020204030204"/>
                <a:ea typeface="Calibri" panose="020F0502020204030204"/>
                <a:cs typeface="Calibri" panose="020F0502020204030204"/>
                <a:sym typeface="Calibri" panose="020F0502020204030204"/>
              </a:rPr>
              <a:t>hộp đen</a:t>
            </a:r>
            <a:endParaRPr sz="5400" b="1" i="0" u="none" strike="noStrike" cap="small">
              <a:solidFill>
                <a:srgbClr val="FFA15D"/>
              </a:solidFill>
              <a:latin typeface="Calibri" panose="020F0502020204030204"/>
              <a:ea typeface="Calibri" panose="020F0502020204030204"/>
              <a:cs typeface="Calibri" panose="020F0502020204030204"/>
              <a:sym typeface="Calibri" panose="020F0502020204030204"/>
            </a:endParaRPr>
          </a:p>
        </p:txBody>
      </p:sp>
      <p:cxnSp>
        <p:nvCxnSpPr>
          <p:cNvPr id="193" name="Google Shape;193;g112c730af4f_0_423"/>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194" name="Google Shape;194;g112c730af4f_0_423"/>
          <p:cNvPicPr preferRelativeResize="0"/>
          <p:nvPr/>
        </p:nvPicPr>
        <p:blipFill rotWithShape="1">
          <a:blip r:embed="rId1"/>
          <a:srcRect/>
          <a:stretch>
            <a:fillRect/>
          </a:stretch>
        </p:blipFill>
        <p:spPr>
          <a:xfrm>
            <a:off x="1037870" y="1143000"/>
            <a:ext cx="2543400" cy="3782100"/>
          </a:xfrm>
          <a:prstGeom prst="ellips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98" name="Shape 198"/>
        <p:cNvGrpSpPr/>
        <p:nvPr/>
      </p:nvGrpSpPr>
      <p:grpSpPr>
        <a:xfrm>
          <a:off x="0" y="0"/>
          <a:ext cx="0" cy="0"/>
          <a:chOff x="0" y="0"/>
          <a:chExt cx="0" cy="0"/>
        </a:xfrm>
      </p:grpSpPr>
      <p:sp>
        <p:nvSpPr>
          <p:cNvPr id="199" name="Google Shape;199;g112c730af4f_0_434"/>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blackbox testing</a:t>
            </a:r>
            <a:endParaRPr lang="en-US"/>
          </a:p>
        </p:txBody>
      </p:sp>
      <p:pic>
        <p:nvPicPr>
          <p:cNvPr id="200" name="Google Shape;200;g112c730af4f_0_434"/>
          <p:cNvPicPr preferRelativeResize="0"/>
          <p:nvPr/>
        </p:nvPicPr>
        <p:blipFill>
          <a:blip r:embed="rId1"/>
          <a:stretch>
            <a:fillRect/>
          </a:stretch>
        </p:blipFill>
        <p:spPr>
          <a:xfrm>
            <a:off x="1115100" y="854974"/>
            <a:ext cx="9961775" cy="56662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04" name="Shape 204"/>
        <p:cNvGrpSpPr/>
        <p:nvPr/>
      </p:nvGrpSpPr>
      <p:grpSpPr>
        <a:xfrm>
          <a:off x="0" y="0"/>
          <a:ext cx="0" cy="0"/>
          <a:chOff x="0" y="0"/>
          <a:chExt cx="0" cy="0"/>
        </a:xfrm>
      </p:grpSpPr>
      <p:sp>
        <p:nvSpPr>
          <p:cNvPr id="205" name="Google Shape;205;g11470f59a61_0_43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a:t>
            </a:r>
            <a:r>
              <a:rPr lang="en-US"/>
              <a:t>testing</a:t>
            </a:r>
            <a:endParaRPr lang="en-US"/>
          </a:p>
        </p:txBody>
      </p:sp>
      <p:sp>
        <p:nvSpPr>
          <p:cNvPr id="206" name="Google Shape;206;g11470f59a61_0_432"/>
          <p:cNvSpPr txBox="1"/>
          <p:nvPr/>
        </p:nvSpPr>
        <p:spPr>
          <a:xfrm>
            <a:off x="617100" y="1701675"/>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Kiểm thử hộp đen là một phương pháp kiểm thử phần mềm được thực hiện mà không biết được cấu tạo bên trong của phần mềm, là cách mà các tester kiểm tra xem hệ thống như một chiếc hộp đen, không có cách nào nhìn thấy bên trong của cái hộp.</a:t>
            </a: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07" name="Google Shape;207;g11470f59a61_0_432"/>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BlackBox </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Testing - Kiểm thử hộp đen</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6">
                                            <p:txEl>
                                              <p:pRg st="0" end="0"/>
                                            </p:txEl>
                                          </p:spTgt>
                                        </p:tgtEl>
                                        <p:attrNameLst>
                                          <p:attrName>style.visibility</p:attrName>
                                        </p:attrNameLst>
                                      </p:cBhvr>
                                      <p:to>
                                        <p:strVal val="visible"/>
                                      </p:to>
                                    </p:set>
                                    <p:anim calcmode="lin" valueType="num">
                                      <p:cBhvr additive="base">
                                        <p:cTn id="7" dur="1000"/>
                                        <p:tgtEl>
                                          <p:spTgt spid="206">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11" name="Shape 211"/>
        <p:cNvGrpSpPr/>
        <p:nvPr/>
      </p:nvGrpSpPr>
      <p:grpSpPr>
        <a:xfrm>
          <a:off x="0" y="0"/>
          <a:ext cx="0" cy="0"/>
          <a:chOff x="0" y="0"/>
          <a:chExt cx="0" cy="0"/>
        </a:xfrm>
      </p:grpSpPr>
      <p:sp>
        <p:nvSpPr>
          <p:cNvPr id="212" name="Google Shape;212;g11470f59a61_0_438"/>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a:t>
            </a:r>
            <a:r>
              <a:rPr lang="en-US"/>
              <a:t>testing</a:t>
            </a:r>
            <a:endParaRPr lang="en-US"/>
          </a:p>
        </p:txBody>
      </p:sp>
      <p:sp>
        <p:nvSpPr>
          <p:cNvPr id="213" name="Google Shape;213;g11470f59a61_0_438"/>
          <p:cNvSpPr txBox="1"/>
          <p:nvPr/>
        </p:nvSpPr>
        <p:spPr>
          <a:xfrm>
            <a:off x="653475" y="846700"/>
            <a:ext cx="11425200" cy="59385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Kiểm thử hộp đen thực hiện theo hướng dữ liệu input  và output.</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Kiểm thử viên đối với hệ thống là không dùng bất kỳ một kiến thức về cấu trúc lập trình bên trong hệ thống, xem hệ thống là một cấu trúc hoàn chỉnh, không thể can thiệp vào bên trong.</a:t>
            </a:r>
            <a:endParaRPr sz="3600">
              <a:solidFill>
                <a:srgbClr val="1B1B1B"/>
              </a:solidFill>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13">
                                            <p:txEl>
                                              <p:pRg st="0" end="0"/>
                                            </p:txEl>
                                          </p:spTgt>
                                        </p:tgtEl>
                                        <p:attrNameLst>
                                          <p:attrName>style.visibility</p:attrName>
                                        </p:attrNameLst>
                                      </p:cBhvr>
                                      <p:to>
                                        <p:strVal val="visible"/>
                                      </p:to>
                                    </p:set>
                                    <p:anim calcmode="lin" valueType="num">
                                      <p:cBhvr additive="base">
                                        <p:cTn id="7" dur="1000"/>
                                        <p:tgtEl>
                                          <p:spTgt spid="213">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13">
                                            <p:txEl>
                                              <p:pRg st="1" end="1"/>
                                            </p:txEl>
                                          </p:spTgt>
                                        </p:tgtEl>
                                        <p:attrNameLst>
                                          <p:attrName>style.visibility</p:attrName>
                                        </p:attrNameLst>
                                      </p:cBhvr>
                                      <p:to>
                                        <p:strVal val="visible"/>
                                      </p:to>
                                    </p:set>
                                    <p:anim calcmode="lin" valueType="num">
                                      <p:cBhvr additive="base">
                                        <p:cTn id="12" dur="1000"/>
                                        <p:tgtEl>
                                          <p:spTgt spid="213">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13">
                                            <p:txEl>
                                              <p:pRg st="2" end="2"/>
                                            </p:txEl>
                                          </p:spTgt>
                                        </p:tgtEl>
                                        <p:attrNameLst>
                                          <p:attrName>style.visibility</p:attrName>
                                        </p:attrNameLst>
                                      </p:cBhvr>
                                      <p:to>
                                        <p:strVal val="visible"/>
                                      </p:to>
                                    </p:set>
                                    <p:anim calcmode="lin" valueType="num">
                                      <p:cBhvr additive="base">
                                        <p:cTn id="17" dur="1000"/>
                                        <p:tgtEl>
                                          <p:spTgt spid="213">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217" name="Shape 217"/>
        <p:cNvGrpSpPr/>
        <p:nvPr/>
      </p:nvGrpSpPr>
      <p:grpSpPr>
        <a:xfrm>
          <a:off x="0" y="0"/>
          <a:ext cx="0" cy="0"/>
          <a:chOff x="0" y="0"/>
          <a:chExt cx="0" cy="0"/>
        </a:xfrm>
      </p:grpSpPr>
      <p:sp>
        <p:nvSpPr>
          <p:cNvPr id="218" name="Google Shape;218;g11470f59a61_0_444"/>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testing</a:t>
            </a:r>
            <a:endParaRPr lang="en-US"/>
          </a:p>
        </p:txBody>
      </p:sp>
      <p:sp>
        <p:nvSpPr>
          <p:cNvPr id="219" name="Google Shape;219;g11470f59a61_0_444"/>
          <p:cNvSpPr txBox="1"/>
          <p:nvPr/>
        </p:nvSpPr>
        <p:spPr>
          <a:xfrm>
            <a:off x="453400" y="1701675"/>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Đối tượng được kiểm thử là 1 thành phần phần mềm (TPPM). TPPM có thể là 1 chức năng, 1 module chức năng, 1 phân hệ chức năng… Nói chung, chiến lược kiểm thử hộp đen thích hợp cho mọi cấp độ kiểm thử từ kiểm thử đơn vị, kiểm thử tích hợp, kiểm thử hệ thống, kiếm thử độ chấp nhận của người dùng.</a:t>
            </a: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20" name="Google Shape;220;g11470f59a61_0_444"/>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Đối tượng </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Kiểm thử hộp đen</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19">
                                            <p:txEl>
                                              <p:pRg st="0" end="0"/>
                                            </p:txEl>
                                          </p:spTgt>
                                        </p:tgtEl>
                                        <p:attrNameLst>
                                          <p:attrName>style.visibility</p:attrName>
                                        </p:attrNameLst>
                                      </p:cBhvr>
                                      <p:to>
                                        <p:strVal val="visible"/>
                                      </p:to>
                                    </p:set>
                                    <p:anim calcmode="lin" valueType="num">
                                      <p:cBhvr additive="base">
                                        <p:cTn id="7" dur="1000"/>
                                        <p:tgtEl>
                                          <p:spTgt spid="219">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224" name="Shape 224"/>
        <p:cNvGrpSpPr/>
        <p:nvPr/>
      </p:nvGrpSpPr>
      <p:grpSpPr>
        <a:xfrm>
          <a:off x="0" y="0"/>
          <a:ext cx="0" cy="0"/>
          <a:chOff x="0" y="0"/>
          <a:chExt cx="0" cy="0"/>
        </a:xfrm>
      </p:grpSpPr>
      <p:sp>
        <p:nvSpPr>
          <p:cNvPr id="225" name="Google Shape;225;g11470f59a61_0_451"/>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testing</a:t>
            </a:r>
            <a:endParaRPr lang="en-US"/>
          </a:p>
        </p:txBody>
      </p:sp>
      <p:sp>
        <p:nvSpPr>
          <p:cNvPr id="226" name="Google Shape;226;g11470f59a61_0_451"/>
          <p:cNvSpPr txBox="1"/>
          <p:nvPr/>
        </p:nvSpPr>
        <p:spPr>
          <a:xfrm>
            <a:off x="271475" y="1632125"/>
            <a:ext cx="11716500" cy="5226000"/>
          </a:xfrm>
          <a:prstGeom prst="rect">
            <a:avLst/>
          </a:prstGeom>
          <a:noFill/>
          <a:ln>
            <a:noFill/>
          </a:ln>
        </p:spPr>
        <p:txBody>
          <a:bodyPr spcFirstLastPara="1" wrap="square" lIns="91425" tIns="45700" rIns="91425" bIns="45700" anchor="t" anchorCtr="0">
            <a:normAutofit fontScale="32500"/>
          </a:bodyPr>
          <a:lstStyle/>
          <a:p>
            <a:pPr marL="742950" lvl="1" indent="-332740" algn="l" rtl="0">
              <a:spcBef>
                <a:spcPts val="0"/>
              </a:spcBef>
              <a:spcAft>
                <a:spcPts val="0"/>
              </a:spcAft>
              <a:buClr>
                <a:srgbClr val="FF5A33"/>
              </a:buClr>
              <a:buSzPct val="100000"/>
              <a:buFont typeface="Quattrocento Sans" panose="020B0502050000020003"/>
              <a:buChar char="❖"/>
            </a:pPr>
            <a:r>
              <a:rPr lang="en-US" sz="9655">
                <a:latin typeface="Quattrocento Sans" panose="020B0502050000020003"/>
                <a:ea typeface="Quattrocento Sans" panose="020B0502050000020003"/>
                <a:cs typeface="Quattrocento Sans" panose="020B0502050000020003"/>
                <a:sym typeface="Quattrocento Sans" panose="020B0502050000020003"/>
              </a:rPr>
              <a:t>Bước 1: Phân tích đặc tả về các yêu cầu chức năng mà TPPM cần thực hiện.</a:t>
            </a:r>
            <a:endParaRPr sz="9655">
              <a:latin typeface="Quattrocento Sans" panose="020B0502050000020003"/>
              <a:ea typeface="Quattrocento Sans" panose="020B0502050000020003"/>
              <a:cs typeface="Quattrocento Sans" panose="020B0502050000020003"/>
              <a:sym typeface="Quattrocento Sans" panose="020B0502050000020003"/>
            </a:endParaRPr>
          </a:p>
          <a:p>
            <a:pPr marL="742950" lvl="1" indent="-332740" algn="l" rtl="0">
              <a:spcBef>
                <a:spcPts val="0"/>
              </a:spcBef>
              <a:spcAft>
                <a:spcPts val="0"/>
              </a:spcAft>
              <a:buClr>
                <a:srgbClr val="FF5A33"/>
              </a:buClr>
              <a:buSzPct val="100000"/>
              <a:buFont typeface="Quattrocento Sans" panose="020B0502050000020003"/>
              <a:buChar char="❖"/>
            </a:pPr>
            <a:r>
              <a:rPr lang="en-US" sz="9655">
                <a:latin typeface="Quattrocento Sans" panose="020B0502050000020003"/>
                <a:ea typeface="Quattrocento Sans" panose="020B0502050000020003"/>
                <a:cs typeface="Quattrocento Sans" panose="020B0502050000020003"/>
                <a:sym typeface="Quattrocento Sans" panose="020B0502050000020003"/>
              </a:rPr>
              <a:t>Bước 2: Dùng 1 kỹ thuật định nghĩa các testcase xác định(sẽ giới thiệu sau) để định nghĩa các testcase. Định nghĩa mỗi testcase là xác định 3 thông tin sau :</a:t>
            </a:r>
            <a:endParaRPr sz="9655">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13690" algn="l" rtl="0">
              <a:spcBef>
                <a:spcPts val="0"/>
              </a:spcBef>
              <a:spcAft>
                <a:spcPts val="0"/>
              </a:spcAft>
              <a:buClr>
                <a:srgbClr val="FF5A33"/>
              </a:buClr>
              <a:buSzPct val="100000"/>
              <a:buFont typeface="Quattrocento Sans" panose="020B0502050000020003"/>
              <a:buChar char="✔"/>
            </a:pPr>
            <a:r>
              <a:rPr lang="en-US" sz="9655">
                <a:latin typeface="Quattrocento Sans" panose="020B0502050000020003"/>
                <a:ea typeface="Quattrocento Sans" panose="020B0502050000020003"/>
                <a:cs typeface="Quattrocento Sans" panose="020B0502050000020003"/>
                <a:sym typeface="Quattrocento Sans" panose="020B0502050000020003"/>
              </a:rPr>
              <a:t>Giá trị dữ liệu nhập để TPPM xử lý (hoặc hợp lệ hoặc không hợp lệ).</a:t>
            </a:r>
            <a:endParaRPr sz="9655">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13690" algn="l" rtl="0">
              <a:spcBef>
                <a:spcPts val="0"/>
              </a:spcBef>
              <a:spcAft>
                <a:spcPts val="0"/>
              </a:spcAft>
              <a:buClr>
                <a:srgbClr val="FF5A33"/>
              </a:buClr>
              <a:buSzPct val="100000"/>
              <a:buFont typeface="Quattrocento Sans" panose="020B0502050000020003"/>
              <a:buChar char="✔"/>
            </a:pPr>
            <a:r>
              <a:rPr lang="en-US" sz="9655">
                <a:latin typeface="Quattrocento Sans" panose="020B0502050000020003"/>
                <a:ea typeface="Quattrocento Sans" panose="020B0502050000020003"/>
                <a:cs typeface="Quattrocento Sans" panose="020B0502050000020003"/>
                <a:sym typeface="Quattrocento Sans" panose="020B0502050000020003"/>
              </a:rPr>
              <a:t>Trạng thái của thành phần phần mềm(TPPM) cần có để thực hiện testcase.</a:t>
            </a:r>
            <a:endParaRPr sz="9655">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13690" algn="l" rtl="0">
              <a:spcBef>
                <a:spcPts val="0"/>
              </a:spcBef>
              <a:spcAft>
                <a:spcPts val="0"/>
              </a:spcAft>
              <a:buClr>
                <a:srgbClr val="FF5A33"/>
              </a:buClr>
              <a:buSzPct val="100000"/>
              <a:buFont typeface="Quattrocento Sans" panose="020B0502050000020003"/>
              <a:buChar char="✔"/>
            </a:pPr>
            <a:r>
              <a:rPr lang="en-US" sz="9655">
                <a:latin typeface="Quattrocento Sans" panose="020B0502050000020003"/>
                <a:ea typeface="Quattrocento Sans" panose="020B0502050000020003"/>
                <a:cs typeface="Quattrocento Sans" panose="020B0502050000020003"/>
                <a:sym typeface="Quattrocento Sans" panose="020B0502050000020003"/>
              </a:rPr>
              <a:t>Giá trị dữ liệu xuất mà TPPM phải tạo được.</a:t>
            </a:r>
            <a:endParaRPr sz="3110">
              <a:solidFill>
                <a:srgbClr val="1B1B1B"/>
              </a:solidFill>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27" name="Google Shape;227;g11470f59a61_0_451"/>
          <p:cNvSpPr txBox="1"/>
          <p:nvPr/>
        </p:nvSpPr>
        <p:spPr>
          <a:xfrm>
            <a:off x="613350" y="831713"/>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Các bước</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 Kiểm thử hộp đen</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26">
                                            <p:txEl>
                                              <p:pRg st="0" end="0"/>
                                            </p:txEl>
                                          </p:spTgt>
                                        </p:tgtEl>
                                        <p:attrNameLst>
                                          <p:attrName>style.visibility</p:attrName>
                                        </p:attrNameLst>
                                      </p:cBhvr>
                                      <p:to>
                                        <p:strVal val="visible"/>
                                      </p:to>
                                    </p:set>
                                    <p:anim calcmode="lin" valueType="num">
                                      <p:cBhvr additive="base">
                                        <p:cTn id="7" dur="1000"/>
                                        <p:tgtEl>
                                          <p:spTgt spid="226">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26">
                                            <p:txEl>
                                              <p:pRg st="1" end="1"/>
                                            </p:txEl>
                                          </p:spTgt>
                                        </p:tgtEl>
                                        <p:attrNameLst>
                                          <p:attrName>style.visibility</p:attrName>
                                        </p:attrNameLst>
                                      </p:cBhvr>
                                      <p:to>
                                        <p:strVal val="visible"/>
                                      </p:to>
                                    </p:set>
                                    <p:anim calcmode="lin" valueType="num">
                                      <p:cBhvr additive="base">
                                        <p:cTn id="12" dur="1000"/>
                                        <p:tgtEl>
                                          <p:spTgt spid="226">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26">
                                            <p:txEl>
                                              <p:pRg st="2" end="2"/>
                                            </p:txEl>
                                          </p:spTgt>
                                        </p:tgtEl>
                                        <p:attrNameLst>
                                          <p:attrName>style.visibility</p:attrName>
                                        </p:attrNameLst>
                                      </p:cBhvr>
                                      <p:to>
                                        <p:strVal val="visible"/>
                                      </p:to>
                                    </p:set>
                                    <p:anim calcmode="lin" valueType="num">
                                      <p:cBhvr additive="base">
                                        <p:cTn id="17" dur="1000"/>
                                        <p:tgtEl>
                                          <p:spTgt spid="226">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26">
                                            <p:txEl>
                                              <p:pRg st="3" end="3"/>
                                            </p:txEl>
                                          </p:spTgt>
                                        </p:tgtEl>
                                        <p:attrNameLst>
                                          <p:attrName>style.visibility</p:attrName>
                                        </p:attrNameLst>
                                      </p:cBhvr>
                                      <p:to>
                                        <p:strVal val="visible"/>
                                      </p:to>
                                    </p:set>
                                    <p:anim calcmode="lin" valueType="num">
                                      <p:cBhvr additive="base">
                                        <p:cTn id="22" dur="1000"/>
                                        <p:tgtEl>
                                          <p:spTgt spid="226">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226">
                                            <p:txEl>
                                              <p:pRg st="4" end="4"/>
                                            </p:txEl>
                                          </p:spTgt>
                                        </p:tgtEl>
                                        <p:attrNameLst>
                                          <p:attrName>style.visibility</p:attrName>
                                        </p:attrNameLst>
                                      </p:cBhvr>
                                      <p:to>
                                        <p:strVal val="visible"/>
                                      </p:to>
                                    </p:set>
                                    <p:anim calcmode="lin" valueType="num">
                                      <p:cBhvr additive="base">
                                        <p:cTn id="27" dur="1000"/>
                                        <p:tgtEl>
                                          <p:spTgt spid="226">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226">
                                            <p:txEl>
                                              <p:pRg st="5" end="5"/>
                                            </p:txEl>
                                          </p:spTgt>
                                        </p:tgtEl>
                                        <p:attrNameLst>
                                          <p:attrName>style.visibility</p:attrName>
                                        </p:attrNameLst>
                                      </p:cBhvr>
                                      <p:to>
                                        <p:strVal val="visible"/>
                                      </p:to>
                                    </p:set>
                                    <p:anim calcmode="lin" valueType="num">
                                      <p:cBhvr additive="base">
                                        <p:cTn id="32" dur="1000"/>
                                        <p:tgtEl>
                                          <p:spTgt spid="226">
                                            <p:txEl>
                                              <p:pRg st="5" end="5"/>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231" name="Shape 231"/>
        <p:cNvGrpSpPr/>
        <p:nvPr/>
      </p:nvGrpSpPr>
      <p:grpSpPr>
        <a:xfrm>
          <a:off x="0" y="0"/>
          <a:ext cx="0" cy="0"/>
          <a:chOff x="0" y="0"/>
          <a:chExt cx="0" cy="0"/>
        </a:xfrm>
      </p:grpSpPr>
      <p:sp>
        <p:nvSpPr>
          <p:cNvPr id="232" name="Google Shape;232;g11470f59a61_0_46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testing</a:t>
            </a:r>
            <a:endParaRPr lang="en-US"/>
          </a:p>
        </p:txBody>
      </p:sp>
      <p:sp>
        <p:nvSpPr>
          <p:cNvPr id="233" name="Google Shape;233;g11470f59a61_0_466"/>
          <p:cNvSpPr txBox="1"/>
          <p:nvPr/>
        </p:nvSpPr>
        <p:spPr>
          <a:xfrm>
            <a:off x="475500" y="904475"/>
            <a:ext cx="11403300" cy="58626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Bước 3: Kiểm thử các testcase đã định nghĩa.</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Bước 4: So sánh kết quả thu được với kết quả kỳ vọng trong từng testcase, từ đó lập báo cáo về kết quả kiểm thử.</a:t>
            </a:r>
            <a:endParaRPr sz="3600">
              <a:solidFill>
                <a:srgbClr val="333333"/>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lnSpc>
                <a:spcPct val="115000"/>
              </a:lnSpc>
              <a:spcBef>
                <a:spcPts val="0"/>
              </a:spcBef>
              <a:spcAft>
                <a:spcPts val="0"/>
              </a:spcAft>
              <a:buNone/>
            </a:pPr>
            <a:endParaRPr sz="3600">
              <a:solidFill>
                <a:srgbClr val="333333"/>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lnSpc>
                <a:spcPct val="115000"/>
              </a:lnSpc>
              <a:spcBef>
                <a:spcPts val="0"/>
              </a:spcBef>
              <a:spcAft>
                <a:spcPts val="0"/>
              </a:spcAft>
              <a:buNone/>
            </a:pPr>
            <a:endParaRPr sz="1050">
              <a:solidFill>
                <a:srgbClr val="333333"/>
              </a:solidFill>
              <a:highlight>
                <a:srgbClr val="FFFFFF"/>
              </a:highlight>
            </a:endParaRPr>
          </a:p>
          <a:p>
            <a:pPr marL="0" lvl="0" indent="0" algn="l" rtl="0">
              <a:lnSpc>
                <a:spcPct val="115000"/>
              </a:lnSpc>
              <a:spcBef>
                <a:spcPts val="1400"/>
              </a:spcBef>
              <a:spcAft>
                <a:spcPts val="0"/>
              </a:spcAft>
              <a:buNone/>
            </a:pPr>
            <a:endParaRPr sz="3110">
              <a:solidFill>
                <a:srgbClr val="1B1B1B"/>
              </a:solidFill>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70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234" name="Google Shape;234;g11470f59a61_0_466"/>
          <p:cNvPicPr preferRelativeResize="0"/>
          <p:nvPr/>
        </p:nvPicPr>
        <p:blipFill>
          <a:blip r:embed="rId1"/>
          <a:stretch>
            <a:fillRect/>
          </a:stretch>
        </p:blipFill>
        <p:spPr>
          <a:xfrm>
            <a:off x="2816500" y="2765028"/>
            <a:ext cx="8765799" cy="35881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33">
                                            <p:txEl>
                                              <p:pRg st="0" end="0"/>
                                            </p:txEl>
                                          </p:spTgt>
                                        </p:tgtEl>
                                        <p:attrNameLst>
                                          <p:attrName>style.visibility</p:attrName>
                                        </p:attrNameLst>
                                      </p:cBhvr>
                                      <p:to>
                                        <p:strVal val="visible"/>
                                      </p:to>
                                    </p:set>
                                    <p:anim calcmode="lin" valueType="num">
                                      <p:cBhvr additive="base">
                                        <p:cTn id="7" dur="1000"/>
                                        <p:tgtEl>
                                          <p:spTgt spid="233">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33">
                                            <p:txEl>
                                              <p:pRg st="1" end="1"/>
                                            </p:txEl>
                                          </p:spTgt>
                                        </p:tgtEl>
                                        <p:attrNameLst>
                                          <p:attrName>style.visibility</p:attrName>
                                        </p:attrNameLst>
                                      </p:cBhvr>
                                      <p:to>
                                        <p:strVal val="visible"/>
                                      </p:to>
                                    </p:set>
                                    <p:anim calcmode="lin" valueType="num">
                                      <p:cBhvr additive="base">
                                        <p:cTn id="12" dur="1000"/>
                                        <p:tgtEl>
                                          <p:spTgt spid="233">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33">
                                            <p:txEl>
                                              <p:pRg st="2" end="2"/>
                                            </p:txEl>
                                          </p:spTgt>
                                        </p:tgtEl>
                                        <p:attrNameLst>
                                          <p:attrName>style.visibility</p:attrName>
                                        </p:attrNameLst>
                                      </p:cBhvr>
                                      <p:to>
                                        <p:strVal val="visible"/>
                                      </p:to>
                                    </p:set>
                                    <p:anim calcmode="lin" valueType="num">
                                      <p:cBhvr additive="base">
                                        <p:cTn id="17" dur="1000"/>
                                        <p:tgtEl>
                                          <p:spTgt spid="233">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33">
                                            <p:txEl>
                                              <p:pRg st="3" end="3"/>
                                            </p:txEl>
                                          </p:spTgt>
                                        </p:tgtEl>
                                        <p:attrNameLst>
                                          <p:attrName>style.visibility</p:attrName>
                                        </p:attrNameLst>
                                      </p:cBhvr>
                                      <p:to>
                                        <p:strVal val="visible"/>
                                      </p:to>
                                    </p:set>
                                    <p:anim calcmode="lin" valueType="num">
                                      <p:cBhvr additive="base">
                                        <p:cTn id="22" dur="1000"/>
                                        <p:tgtEl>
                                          <p:spTgt spid="233">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233">
                                            <p:txEl>
                                              <p:pRg st="4" end="4"/>
                                            </p:txEl>
                                          </p:spTgt>
                                        </p:tgtEl>
                                        <p:attrNameLst>
                                          <p:attrName>style.visibility</p:attrName>
                                        </p:attrNameLst>
                                      </p:cBhvr>
                                      <p:to>
                                        <p:strVal val="visible"/>
                                      </p:to>
                                    </p:set>
                                    <p:anim calcmode="lin" valueType="num">
                                      <p:cBhvr additive="base">
                                        <p:cTn id="27" dur="1000"/>
                                        <p:tgtEl>
                                          <p:spTgt spid="233">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233">
                                            <p:txEl>
                                              <p:pRg st="5" end="5"/>
                                            </p:txEl>
                                          </p:spTgt>
                                        </p:tgtEl>
                                        <p:attrNameLst>
                                          <p:attrName>style.visibility</p:attrName>
                                        </p:attrNameLst>
                                      </p:cBhvr>
                                      <p:to>
                                        <p:strVal val="visible"/>
                                      </p:to>
                                    </p:set>
                                    <p:anim calcmode="lin" valueType="num">
                                      <p:cBhvr additive="base">
                                        <p:cTn id="32" dur="1000"/>
                                        <p:tgtEl>
                                          <p:spTgt spid="233">
                                            <p:txEl>
                                              <p:pRg st="5" end="5"/>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38" name="Shape 238"/>
        <p:cNvGrpSpPr/>
        <p:nvPr/>
      </p:nvGrpSpPr>
      <p:grpSpPr>
        <a:xfrm>
          <a:off x="0" y="0"/>
          <a:ext cx="0" cy="0"/>
          <a:chOff x="0" y="0"/>
          <a:chExt cx="0" cy="0"/>
        </a:xfrm>
      </p:grpSpPr>
      <p:sp>
        <p:nvSpPr>
          <p:cNvPr id="239" name="Google Shape;239;g11470f59a61_0_47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testing</a:t>
            </a:r>
            <a:endParaRPr lang="en-US"/>
          </a:p>
        </p:txBody>
      </p:sp>
      <p:sp>
        <p:nvSpPr>
          <p:cNvPr id="240" name="Google Shape;240;g11470f59a61_0_473"/>
          <p:cNvSpPr txBox="1"/>
          <p:nvPr/>
        </p:nvSpPr>
        <p:spPr>
          <a:xfrm>
            <a:off x="453400" y="1701675"/>
            <a:ext cx="11571000" cy="48654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sz="3600">
                <a:latin typeface="Quattrocento Sans" panose="020B0502050000020003"/>
                <a:ea typeface="Quattrocento Sans" panose="020B0502050000020003"/>
                <a:cs typeface="Quattrocento Sans" panose="020B0502050000020003"/>
                <a:sym typeface="Quattrocento Sans" panose="020B0502050000020003"/>
              </a:rPr>
              <a:t>Vì chiến lược kiểm thử hộp đen thích hợp cho mọi mức độ kiểm thử nên có nhiều kỹ thuật kiểm thử. Sau đây 3 loại phổ biến:</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Phương pháp phân lớp tương đương - Equivalence Class Partitioning</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Phân tích các giá trị biên - Boundary value analysis</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Kỹ thuật dùng các bảng quyết định - Decision Tables</a:t>
            </a: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41" name="Google Shape;241;g11470f59a61_0_473"/>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Các phương pháp</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 Kiểm thử hộp đen</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0">
                                            <p:txEl>
                                              <p:pRg st="0" end="0"/>
                                            </p:txEl>
                                          </p:spTgt>
                                        </p:tgtEl>
                                        <p:attrNameLst>
                                          <p:attrName>style.visibility</p:attrName>
                                        </p:attrNameLst>
                                      </p:cBhvr>
                                      <p:to>
                                        <p:strVal val="visible"/>
                                      </p:to>
                                    </p:set>
                                    <p:anim calcmode="lin" valueType="num">
                                      <p:cBhvr additive="base">
                                        <p:cTn id="7" dur="1000"/>
                                        <p:tgtEl>
                                          <p:spTgt spid="240">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40">
                                            <p:txEl>
                                              <p:pRg st="1" end="1"/>
                                            </p:txEl>
                                          </p:spTgt>
                                        </p:tgtEl>
                                        <p:attrNameLst>
                                          <p:attrName>style.visibility</p:attrName>
                                        </p:attrNameLst>
                                      </p:cBhvr>
                                      <p:to>
                                        <p:strVal val="visible"/>
                                      </p:to>
                                    </p:set>
                                    <p:anim calcmode="lin" valueType="num">
                                      <p:cBhvr additive="base">
                                        <p:cTn id="12" dur="1000"/>
                                        <p:tgtEl>
                                          <p:spTgt spid="240">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40">
                                            <p:txEl>
                                              <p:pRg st="2" end="2"/>
                                            </p:txEl>
                                          </p:spTgt>
                                        </p:tgtEl>
                                        <p:attrNameLst>
                                          <p:attrName>style.visibility</p:attrName>
                                        </p:attrNameLst>
                                      </p:cBhvr>
                                      <p:to>
                                        <p:strVal val="visible"/>
                                      </p:to>
                                    </p:set>
                                    <p:anim calcmode="lin" valueType="num">
                                      <p:cBhvr additive="base">
                                        <p:cTn id="17" dur="1000"/>
                                        <p:tgtEl>
                                          <p:spTgt spid="240">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40">
                                            <p:txEl>
                                              <p:pRg st="3" end="3"/>
                                            </p:txEl>
                                          </p:spTgt>
                                        </p:tgtEl>
                                        <p:attrNameLst>
                                          <p:attrName>style.visibility</p:attrName>
                                        </p:attrNameLst>
                                      </p:cBhvr>
                                      <p:to>
                                        <p:strVal val="visible"/>
                                      </p:to>
                                    </p:set>
                                    <p:anim calcmode="lin" valueType="num">
                                      <p:cBhvr additive="base">
                                        <p:cTn id="22" dur="1000"/>
                                        <p:tgtEl>
                                          <p:spTgt spid="240">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16" name="Shape 116"/>
        <p:cNvGrpSpPr/>
        <p:nvPr/>
      </p:nvGrpSpPr>
      <p:grpSpPr>
        <a:xfrm>
          <a:off x="0" y="0"/>
          <a:ext cx="0" cy="0"/>
          <a:chOff x="0" y="0"/>
          <a:chExt cx="0" cy="0"/>
        </a:xfrm>
      </p:grpSpPr>
      <p:sp>
        <p:nvSpPr>
          <p:cNvPr id="117" name="Google Shape;117;g11470f59a61_0_0"/>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Nội dung</a:t>
            </a:r>
            <a:endParaRPr lang="en-US"/>
          </a:p>
        </p:txBody>
      </p:sp>
      <p:pic>
        <p:nvPicPr>
          <p:cNvPr id="118" name="Google Shape;118;g11470f59a61_0_0" descr="D:\Pictures\PNG\present.png"/>
          <p:cNvPicPr preferRelativeResize="0"/>
          <p:nvPr/>
        </p:nvPicPr>
        <p:blipFill rotWithShape="1">
          <a:blip r:embed="rId1"/>
          <a:srcRect/>
          <a:stretch>
            <a:fillRect/>
          </a:stretch>
        </p:blipFill>
        <p:spPr>
          <a:xfrm flipH="1">
            <a:off x="9268820" y="1017269"/>
            <a:ext cx="2313580" cy="5356860"/>
          </a:xfrm>
          <a:prstGeom prst="rect">
            <a:avLst/>
          </a:prstGeom>
          <a:noFill/>
          <a:ln>
            <a:noFill/>
          </a:ln>
        </p:spPr>
      </p:pic>
      <p:sp>
        <p:nvSpPr>
          <p:cNvPr id="119" name="Google Shape;119;g11470f59a61_0_0"/>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20" name="Google Shape;120;g11470f59a61_0_0"/>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sp>
        <p:nvSpPr>
          <p:cNvPr id="121" name="Google Shape;121;g11470f59a61_0_0"/>
          <p:cNvSpPr txBox="1"/>
          <p:nvPr/>
        </p:nvSpPr>
        <p:spPr>
          <a:xfrm>
            <a:off x="894600" y="2067600"/>
            <a:ext cx="8437200" cy="3933900"/>
          </a:xfrm>
          <a:prstGeom prst="rect">
            <a:avLst/>
          </a:prstGeom>
          <a:noFill/>
          <a:ln>
            <a:noFill/>
          </a:ln>
        </p:spPr>
        <p:txBody>
          <a:bodyPr spcFirstLastPara="1" wrap="square" lIns="91425" tIns="45700" rIns="91425" bIns="45700" anchor="t" anchorCtr="0">
            <a:noAutofit/>
          </a:bodyPr>
          <a:lstStyle/>
          <a:p>
            <a:pPr marL="457200" lvl="0" indent="-463550" algn="l" rtl="0">
              <a:lnSpc>
                <a:spcPct val="115000"/>
              </a:lnSpc>
              <a:spcBef>
                <a:spcPts val="0"/>
              </a:spcBef>
              <a:spcAft>
                <a:spcPts val="0"/>
              </a:spcAft>
              <a:buClr>
                <a:srgbClr val="333333"/>
              </a:buClr>
              <a:buSzPts val="37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Static Testing - Kiểm thử tĩnh</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457200" lvl="0" indent="-463550" algn="l" rtl="0">
              <a:lnSpc>
                <a:spcPct val="115000"/>
              </a:lnSpc>
              <a:spcBef>
                <a:spcPts val="0"/>
              </a:spcBef>
              <a:spcAft>
                <a:spcPts val="0"/>
              </a:spcAft>
              <a:buClr>
                <a:srgbClr val="333333"/>
              </a:buClr>
              <a:buSzPts val="37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BlackBox  Testing - Kiểm thử hộp đen</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122" name="Google Shape;122;g11470f59a61_0_0"/>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Nội dung bài học</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45" name="Shape 245"/>
        <p:cNvGrpSpPr/>
        <p:nvPr/>
      </p:nvGrpSpPr>
      <p:grpSpPr>
        <a:xfrm>
          <a:off x="0" y="0"/>
          <a:ext cx="0" cy="0"/>
          <a:chOff x="0" y="0"/>
          <a:chExt cx="0" cy="0"/>
        </a:xfrm>
      </p:grpSpPr>
      <p:sp>
        <p:nvSpPr>
          <p:cNvPr id="246" name="Google Shape;246;g11470f59a61_0_48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testing</a:t>
            </a:r>
            <a:endParaRPr lang="en-US"/>
          </a:p>
        </p:txBody>
      </p:sp>
      <p:sp>
        <p:nvSpPr>
          <p:cNvPr id="247" name="Google Shape;247;g11470f59a61_0_482"/>
          <p:cNvSpPr txBox="1"/>
          <p:nvPr/>
        </p:nvSpPr>
        <p:spPr>
          <a:xfrm>
            <a:off x="453400" y="1701675"/>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70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Các kiểm thử viên được thực hiện từ quan điểm của người dùng.</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Không có “mối ràng buộc” nào với code.</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Tester có thể không phải IT chuyên nghiệp, không cần phải biết ngôn ngữ lập trình hoặc làm thế nào các phần mềm đã được thực hiện.</a:t>
            </a:r>
            <a:endParaRPr sz="244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48" name="Google Shape;248;g11470f59a61_0_482"/>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Ưu điểm</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 Kiểm thử hộp đen</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7">
                                            <p:txEl>
                                              <p:pRg st="0" end="0"/>
                                            </p:txEl>
                                          </p:spTgt>
                                        </p:tgtEl>
                                        <p:attrNameLst>
                                          <p:attrName>style.visibility</p:attrName>
                                        </p:attrNameLst>
                                      </p:cBhvr>
                                      <p:to>
                                        <p:strVal val="visible"/>
                                      </p:to>
                                    </p:set>
                                    <p:anim calcmode="lin" valueType="num">
                                      <p:cBhvr additive="base">
                                        <p:cTn id="7" dur="1000"/>
                                        <p:tgtEl>
                                          <p:spTgt spid="247">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47">
                                            <p:txEl>
                                              <p:pRg st="1" end="1"/>
                                            </p:txEl>
                                          </p:spTgt>
                                        </p:tgtEl>
                                        <p:attrNameLst>
                                          <p:attrName>style.visibility</p:attrName>
                                        </p:attrNameLst>
                                      </p:cBhvr>
                                      <p:to>
                                        <p:strVal val="visible"/>
                                      </p:to>
                                    </p:set>
                                    <p:anim calcmode="lin" valueType="num">
                                      <p:cBhvr additive="base">
                                        <p:cTn id="12" dur="1000"/>
                                        <p:tgtEl>
                                          <p:spTgt spid="247">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47">
                                            <p:txEl>
                                              <p:pRg st="2" end="2"/>
                                            </p:txEl>
                                          </p:spTgt>
                                        </p:tgtEl>
                                        <p:attrNameLst>
                                          <p:attrName>style.visibility</p:attrName>
                                        </p:attrNameLst>
                                      </p:cBhvr>
                                      <p:to>
                                        <p:strVal val="visible"/>
                                      </p:to>
                                    </p:set>
                                    <p:anim calcmode="lin" valueType="num">
                                      <p:cBhvr additive="base">
                                        <p:cTn id="17" dur="1000"/>
                                        <p:tgtEl>
                                          <p:spTgt spid="247">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252" name="Shape 252"/>
        <p:cNvGrpSpPr/>
        <p:nvPr/>
      </p:nvGrpSpPr>
      <p:grpSpPr>
        <a:xfrm>
          <a:off x="0" y="0"/>
          <a:ext cx="0" cy="0"/>
          <a:chOff x="0" y="0"/>
          <a:chExt cx="0" cy="0"/>
        </a:xfrm>
      </p:grpSpPr>
      <p:sp>
        <p:nvSpPr>
          <p:cNvPr id="253" name="Google Shape;253;g11470f59a61_0_488"/>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testing</a:t>
            </a:r>
            <a:endParaRPr lang="en-US"/>
          </a:p>
        </p:txBody>
      </p:sp>
      <p:sp>
        <p:nvSpPr>
          <p:cNvPr id="254" name="Google Shape;254;g11470f59a61_0_488"/>
          <p:cNvSpPr txBox="1"/>
          <p:nvPr/>
        </p:nvSpPr>
        <p:spPr>
          <a:xfrm>
            <a:off x="526150" y="850800"/>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70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Các tester có thể là một cơ quan độc lập cho phép một cái nhìn khách quan và tránh sự phát triển thiên vị.</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Thiết kế kịch bản kiểm thử khá nhanh, ngay khi mà các yêu cầu chức năng được xác định.</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70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4">
                                            <p:txEl>
                                              <p:pRg st="0" end="0"/>
                                            </p:txEl>
                                          </p:spTgt>
                                        </p:tgtEl>
                                        <p:attrNameLst>
                                          <p:attrName>style.visibility</p:attrName>
                                        </p:attrNameLst>
                                      </p:cBhvr>
                                      <p:to>
                                        <p:strVal val="visible"/>
                                      </p:to>
                                    </p:set>
                                    <p:anim calcmode="lin" valueType="num">
                                      <p:cBhvr additive="base">
                                        <p:cTn id="7" dur="1000"/>
                                        <p:tgtEl>
                                          <p:spTgt spid="254">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54">
                                            <p:txEl>
                                              <p:pRg st="1" end="1"/>
                                            </p:txEl>
                                          </p:spTgt>
                                        </p:tgtEl>
                                        <p:attrNameLst>
                                          <p:attrName>style.visibility</p:attrName>
                                        </p:attrNameLst>
                                      </p:cBhvr>
                                      <p:to>
                                        <p:strVal val="visible"/>
                                      </p:to>
                                    </p:set>
                                    <p:anim calcmode="lin" valueType="num">
                                      <p:cBhvr additive="base">
                                        <p:cTn id="12" dur="1000"/>
                                        <p:tgtEl>
                                          <p:spTgt spid="254">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54">
                                            <p:txEl>
                                              <p:pRg st="2" end="2"/>
                                            </p:txEl>
                                          </p:spTgt>
                                        </p:tgtEl>
                                        <p:attrNameLst>
                                          <p:attrName>style.visibility</p:attrName>
                                        </p:attrNameLst>
                                      </p:cBhvr>
                                      <p:to>
                                        <p:strVal val="visible"/>
                                      </p:to>
                                    </p:set>
                                    <p:anim calcmode="lin" valueType="num">
                                      <p:cBhvr additive="base">
                                        <p:cTn id="17" dur="1000"/>
                                        <p:tgtEl>
                                          <p:spTgt spid="254">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58" name="Shape 258"/>
        <p:cNvGrpSpPr/>
        <p:nvPr/>
      </p:nvGrpSpPr>
      <p:grpSpPr>
        <a:xfrm>
          <a:off x="0" y="0"/>
          <a:ext cx="0" cy="0"/>
          <a:chOff x="0" y="0"/>
          <a:chExt cx="0" cy="0"/>
        </a:xfrm>
      </p:grpSpPr>
      <p:sp>
        <p:nvSpPr>
          <p:cNvPr id="259" name="Google Shape;259;g11470f59a61_0_494"/>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testing</a:t>
            </a:r>
            <a:endParaRPr lang="en-US"/>
          </a:p>
        </p:txBody>
      </p:sp>
      <p:sp>
        <p:nvSpPr>
          <p:cNvPr id="260" name="Google Shape;260;g11470f59a61_0_494"/>
          <p:cNvSpPr txBox="1"/>
          <p:nvPr/>
        </p:nvSpPr>
        <p:spPr>
          <a:xfrm>
            <a:off x="453400" y="1701675"/>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70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Dữ liệu đầu vào yêu cầu một khối lượng mẫu (sample) khá lớn.</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Nhiều dự án không có thông số rõ ràng thì việc thiết kế test case rất khó và do đó khó viết kịch bản kiểm thử do cần xác định tất cả các yếu tố đầu vào, và thiếu cả thời gian cho việc tập hợp này.</a:t>
            </a:r>
            <a:endParaRPr sz="3110">
              <a:solidFill>
                <a:srgbClr val="1B1B1B"/>
              </a:solidFill>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70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61" name="Google Shape;261;g11470f59a61_0_494"/>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Nhược </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điểm Kiểm thử hộp đen</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0">
                                            <p:txEl>
                                              <p:pRg st="0" end="0"/>
                                            </p:txEl>
                                          </p:spTgt>
                                        </p:tgtEl>
                                        <p:attrNameLst>
                                          <p:attrName>style.visibility</p:attrName>
                                        </p:attrNameLst>
                                      </p:cBhvr>
                                      <p:to>
                                        <p:strVal val="visible"/>
                                      </p:to>
                                    </p:set>
                                    <p:anim calcmode="lin" valueType="num">
                                      <p:cBhvr additive="base">
                                        <p:cTn id="7" dur="1000"/>
                                        <p:tgtEl>
                                          <p:spTgt spid="260">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0">
                                            <p:txEl>
                                              <p:pRg st="1" end="1"/>
                                            </p:txEl>
                                          </p:spTgt>
                                        </p:tgtEl>
                                        <p:attrNameLst>
                                          <p:attrName>style.visibility</p:attrName>
                                        </p:attrNameLst>
                                      </p:cBhvr>
                                      <p:to>
                                        <p:strVal val="visible"/>
                                      </p:to>
                                    </p:set>
                                    <p:anim calcmode="lin" valueType="num">
                                      <p:cBhvr additive="base">
                                        <p:cTn id="12" dur="1000"/>
                                        <p:tgtEl>
                                          <p:spTgt spid="260">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60">
                                            <p:txEl>
                                              <p:pRg st="2" end="2"/>
                                            </p:txEl>
                                          </p:spTgt>
                                        </p:tgtEl>
                                        <p:attrNameLst>
                                          <p:attrName>style.visibility</p:attrName>
                                        </p:attrNameLst>
                                      </p:cBhvr>
                                      <p:to>
                                        <p:strVal val="visible"/>
                                      </p:to>
                                    </p:set>
                                    <p:anim calcmode="lin" valueType="num">
                                      <p:cBhvr additive="base">
                                        <p:cTn id="17" dur="1000"/>
                                        <p:tgtEl>
                                          <p:spTgt spid="260">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65" name="Shape 265"/>
        <p:cNvGrpSpPr/>
        <p:nvPr/>
      </p:nvGrpSpPr>
      <p:grpSpPr>
        <a:xfrm>
          <a:off x="0" y="0"/>
          <a:ext cx="0" cy="0"/>
          <a:chOff x="0" y="0"/>
          <a:chExt cx="0" cy="0"/>
        </a:xfrm>
      </p:grpSpPr>
      <p:sp>
        <p:nvSpPr>
          <p:cNvPr id="266" name="Google Shape;266;g11470f59a61_0_500"/>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testing</a:t>
            </a:r>
            <a:endParaRPr lang="en-US"/>
          </a:p>
        </p:txBody>
      </p:sp>
      <p:sp>
        <p:nvSpPr>
          <p:cNvPr id="267" name="Google Shape;267;g11470f59a61_0_500"/>
          <p:cNvSpPr txBox="1"/>
          <p:nvPr/>
        </p:nvSpPr>
        <p:spPr>
          <a:xfrm>
            <a:off x="617100" y="850800"/>
            <a:ext cx="11574900" cy="5156400"/>
          </a:xfrm>
          <a:prstGeom prst="rect">
            <a:avLst/>
          </a:prstGeom>
          <a:noFill/>
          <a:ln>
            <a:noFill/>
          </a:ln>
        </p:spPr>
        <p:txBody>
          <a:bodyPr spcFirstLastPara="1" wrap="square" lIns="91425" tIns="45700" rIns="91425" bIns="45700" anchor="t" anchorCtr="0">
            <a:normAutofit lnSpcReduction="10000"/>
          </a:bodyPr>
          <a:lstStyle/>
          <a:p>
            <a:pPr marL="742950" lvl="1" indent="-361950" algn="l" rtl="0">
              <a:lnSpc>
                <a:spcPct val="115000"/>
              </a:lnSpc>
              <a:spcBef>
                <a:spcPts val="70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Chỉ có một số nhỏ các đầu vào có thể được kiểm tra.</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black box được xem như "là bước đi trong mê cung tối đen mà không mang đèn pin” bởi vì tester không biết phần mềm đang test đã được xây dựng như thế nào. Có nhiều trường hợp khi một tester viết rất nhiều trường hợp test để kiểm tra một số thứ có thể chỉ được test bằng một trường hợp test và hoặc một vài phần cuối cùng không được test hết.</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70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7">
                                            <p:txEl>
                                              <p:pRg st="0" end="0"/>
                                            </p:txEl>
                                          </p:spTgt>
                                        </p:tgtEl>
                                        <p:attrNameLst>
                                          <p:attrName>style.visibility</p:attrName>
                                        </p:attrNameLst>
                                      </p:cBhvr>
                                      <p:to>
                                        <p:strVal val="visible"/>
                                      </p:to>
                                    </p:set>
                                    <p:anim calcmode="lin" valueType="num">
                                      <p:cBhvr additive="base">
                                        <p:cTn id="7" dur="1000"/>
                                        <p:tgtEl>
                                          <p:spTgt spid="267">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7">
                                            <p:txEl>
                                              <p:pRg st="1" end="1"/>
                                            </p:txEl>
                                          </p:spTgt>
                                        </p:tgtEl>
                                        <p:attrNameLst>
                                          <p:attrName>style.visibility</p:attrName>
                                        </p:attrNameLst>
                                      </p:cBhvr>
                                      <p:to>
                                        <p:strVal val="visible"/>
                                      </p:to>
                                    </p:set>
                                    <p:anim calcmode="lin" valueType="num">
                                      <p:cBhvr additive="base">
                                        <p:cTn id="12" dur="1000"/>
                                        <p:tgtEl>
                                          <p:spTgt spid="267">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67">
                                            <p:txEl>
                                              <p:pRg st="2" end="2"/>
                                            </p:txEl>
                                          </p:spTgt>
                                        </p:tgtEl>
                                        <p:attrNameLst>
                                          <p:attrName>style.visibility</p:attrName>
                                        </p:attrNameLst>
                                      </p:cBhvr>
                                      <p:to>
                                        <p:strVal val="visible"/>
                                      </p:to>
                                    </p:set>
                                    <p:anim calcmode="lin" valueType="num">
                                      <p:cBhvr additive="base">
                                        <p:cTn id="17" dur="1000"/>
                                        <p:tgtEl>
                                          <p:spTgt spid="267">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271" name="Shape 271"/>
        <p:cNvGrpSpPr/>
        <p:nvPr/>
      </p:nvGrpSpPr>
      <p:grpSpPr>
        <a:xfrm>
          <a:off x="0" y="0"/>
          <a:ext cx="0" cy="0"/>
          <a:chOff x="0" y="0"/>
          <a:chExt cx="0" cy="0"/>
        </a:xfrm>
      </p:grpSpPr>
      <p:sp>
        <p:nvSpPr>
          <p:cNvPr id="272" name="Google Shape;272;g11470f59a61_0_50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testing</a:t>
            </a:r>
            <a:endParaRPr lang="en-US"/>
          </a:p>
        </p:txBody>
      </p:sp>
      <p:sp>
        <p:nvSpPr>
          <p:cNvPr id="273" name="Google Shape;273;g11470f59a61_0_506"/>
          <p:cNvSpPr txBox="1"/>
          <p:nvPr/>
        </p:nvSpPr>
        <p:spPr>
          <a:xfrm>
            <a:off x="453400" y="1701675"/>
            <a:ext cx="11574900" cy="51564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140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Chức năng không chính xác hoặc thiếu.</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Lỗi giao diện.</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Lỗi trong cấu trúc dữ liệu hoặc truy cập cơ sở dữ liệu bên ngoài.</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Lỗi hành vi của ứng dụng.</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lnSpc>
                <a:spcPct val="115000"/>
              </a:lnSpc>
              <a:spcBef>
                <a:spcPts val="1400"/>
              </a:spcBef>
              <a:spcAft>
                <a:spcPts val="0"/>
              </a:spcAft>
              <a:buNone/>
            </a:pPr>
            <a:endParaRPr sz="3110">
              <a:solidFill>
                <a:srgbClr val="1B1B1B"/>
              </a:solidFill>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70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74" name="Google Shape;274;g11470f59a61_0_506"/>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Các lỗi điển hình tìm thấy bởi</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 Kiểm thử hộp đen</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275" name="Google Shape;275;g11470f59a61_0_506"/>
          <p:cNvPicPr preferRelativeResize="0"/>
          <p:nvPr/>
        </p:nvPicPr>
        <p:blipFill>
          <a:blip r:embed="rId1"/>
          <a:stretch>
            <a:fillRect/>
          </a:stretch>
        </p:blipFill>
        <p:spPr>
          <a:xfrm>
            <a:off x="6704176" y="4210951"/>
            <a:ext cx="5078225" cy="25221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73">
                                            <p:txEl>
                                              <p:pRg st="0" end="0"/>
                                            </p:txEl>
                                          </p:spTgt>
                                        </p:tgtEl>
                                        <p:attrNameLst>
                                          <p:attrName>style.visibility</p:attrName>
                                        </p:attrNameLst>
                                      </p:cBhvr>
                                      <p:to>
                                        <p:strVal val="visible"/>
                                      </p:to>
                                    </p:set>
                                    <p:anim calcmode="lin" valueType="num">
                                      <p:cBhvr additive="base">
                                        <p:cTn id="7" dur="1000"/>
                                        <p:tgtEl>
                                          <p:spTgt spid="273">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73">
                                            <p:txEl>
                                              <p:pRg st="1" end="1"/>
                                            </p:txEl>
                                          </p:spTgt>
                                        </p:tgtEl>
                                        <p:attrNameLst>
                                          <p:attrName>style.visibility</p:attrName>
                                        </p:attrNameLst>
                                      </p:cBhvr>
                                      <p:to>
                                        <p:strVal val="visible"/>
                                      </p:to>
                                    </p:set>
                                    <p:anim calcmode="lin" valueType="num">
                                      <p:cBhvr additive="base">
                                        <p:cTn id="12" dur="1000"/>
                                        <p:tgtEl>
                                          <p:spTgt spid="273">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73">
                                            <p:txEl>
                                              <p:pRg st="2" end="2"/>
                                            </p:txEl>
                                          </p:spTgt>
                                        </p:tgtEl>
                                        <p:attrNameLst>
                                          <p:attrName>style.visibility</p:attrName>
                                        </p:attrNameLst>
                                      </p:cBhvr>
                                      <p:to>
                                        <p:strVal val="visible"/>
                                      </p:to>
                                    </p:set>
                                    <p:anim calcmode="lin" valueType="num">
                                      <p:cBhvr additive="base">
                                        <p:cTn id="17" dur="1000"/>
                                        <p:tgtEl>
                                          <p:spTgt spid="273">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73">
                                            <p:txEl>
                                              <p:pRg st="3" end="3"/>
                                            </p:txEl>
                                          </p:spTgt>
                                        </p:tgtEl>
                                        <p:attrNameLst>
                                          <p:attrName>style.visibility</p:attrName>
                                        </p:attrNameLst>
                                      </p:cBhvr>
                                      <p:to>
                                        <p:strVal val="visible"/>
                                      </p:to>
                                    </p:set>
                                    <p:anim calcmode="lin" valueType="num">
                                      <p:cBhvr additive="base">
                                        <p:cTn id="22" dur="1000"/>
                                        <p:tgtEl>
                                          <p:spTgt spid="273">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273">
                                            <p:txEl>
                                              <p:pRg st="4" end="4"/>
                                            </p:txEl>
                                          </p:spTgt>
                                        </p:tgtEl>
                                        <p:attrNameLst>
                                          <p:attrName>style.visibility</p:attrName>
                                        </p:attrNameLst>
                                      </p:cBhvr>
                                      <p:to>
                                        <p:strVal val="visible"/>
                                      </p:to>
                                    </p:set>
                                    <p:anim calcmode="lin" valueType="num">
                                      <p:cBhvr additive="base">
                                        <p:cTn id="27" dur="1000"/>
                                        <p:tgtEl>
                                          <p:spTgt spid="273">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273">
                                            <p:txEl>
                                              <p:pRg st="5" end="5"/>
                                            </p:txEl>
                                          </p:spTgt>
                                        </p:tgtEl>
                                        <p:attrNameLst>
                                          <p:attrName>style.visibility</p:attrName>
                                        </p:attrNameLst>
                                      </p:cBhvr>
                                      <p:to>
                                        <p:strVal val="visible"/>
                                      </p:to>
                                    </p:set>
                                    <p:anim calcmode="lin" valueType="num">
                                      <p:cBhvr additive="base">
                                        <p:cTn id="32" dur="1000"/>
                                        <p:tgtEl>
                                          <p:spTgt spid="273">
                                            <p:txEl>
                                              <p:pRg st="5" end="5"/>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279" name="Shape 279"/>
        <p:cNvGrpSpPr/>
        <p:nvPr/>
      </p:nvGrpSpPr>
      <p:grpSpPr>
        <a:xfrm>
          <a:off x="0" y="0"/>
          <a:ext cx="0" cy="0"/>
          <a:chOff x="0" y="0"/>
          <a:chExt cx="0" cy="0"/>
        </a:xfrm>
      </p:grpSpPr>
      <p:sp>
        <p:nvSpPr>
          <p:cNvPr id="280" name="Google Shape;280;g11470f59a61_0_51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Tóm tắt bài học</a:t>
            </a:r>
            <a:endParaRPr lang="en-US"/>
          </a:p>
        </p:txBody>
      </p:sp>
      <p:sp>
        <p:nvSpPr>
          <p:cNvPr id="281" name="Google Shape;281;g11470f59a61_0_513"/>
          <p:cNvSpPr txBox="1"/>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p>
        </p:txBody>
      </p:sp>
      <p:sp>
        <p:nvSpPr>
          <p:cNvPr id="282" name="Google Shape;282;g11470f59a61_0_513"/>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283" name="Google Shape;283;g11470f59a61_0_513"/>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4" name="Google Shape;284;g11470f59a61_0_513"/>
          <p:cNvSpPr txBox="1"/>
          <p:nvPr/>
        </p:nvSpPr>
        <p:spPr>
          <a:xfrm>
            <a:off x="894600" y="2067600"/>
            <a:ext cx="8229600" cy="3933900"/>
          </a:xfrm>
          <a:prstGeom prst="rect">
            <a:avLst/>
          </a:prstGeom>
          <a:noFill/>
          <a:ln>
            <a:noFill/>
          </a:ln>
        </p:spPr>
        <p:txBody>
          <a:bodyPr spcFirstLastPara="1" wrap="square" lIns="91425" tIns="45700" rIns="91425" bIns="45700" anchor="t" anchorCtr="0">
            <a:noAutofit/>
          </a:bodyPr>
          <a:lstStyle/>
          <a:p>
            <a:pPr marL="457200" lvl="0" indent="-463550" algn="l" rtl="0">
              <a:lnSpc>
                <a:spcPct val="115000"/>
              </a:lnSpc>
              <a:spcBef>
                <a:spcPts val="0"/>
              </a:spcBef>
              <a:spcAft>
                <a:spcPts val="0"/>
              </a:spcAft>
              <a:buClr>
                <a:srgbClr val="333333"/>
              </a:buClr>
              <a:buSzPts val="37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Static Testing - Kiểm thử tĩnh</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457200" lvl="0" indent="-463550" algn="l" rtl="0">
              <a:lnSpc>
                <a:spcPct val="115000"/>
              </a:lnSpc>
              <a:spcBef>
                <a:spcPts val="0"/>
              </a:spcBef>
              <a:spcAft>
                <a:spcPts val="0"/>
              </a:spcAft>
              <a:buClr>
                <a:srgbClr val="333333"/>
              </a:buClr>
              <a:buSzPts val="37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BlackBox  Testing - Kiểm thử hộp đen</a:t>
            </a:r>
            <a:endParaRPr sz="22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85" name="Google Shape;285;g11470f59a61_0_513"/>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Tóm tắt bài học</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286" name="Google Shape;286;g11470f59a61_0_513" descr="D:\Compressed\PSD Collection 2011\WP-201 copy.png"/>
          <p:cNvPicPr preferRelativeResize="0"/>
          <p:nvPr/>
        </p:nvPicPr>
        <p:blipFill rotWithShape="1">
          <a:blip r:embed="rId1"/>
          <a:srcRect/>
          <a:stretch>
            <a:fillRect/>
          </a:stretch>
        </p:blipFill>
        <p:spPr>
          <a:xfrm flipH="1">
            <a:off x="9189300" y="1095638"/>
            <a:ext cx="2782800" cy="52001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290" name="Shape 290"/>
        <p:cNvGrpSpPr/>
        <p:nvPr/>
      </p:nvGrpSpPr>
      <p:grpSpPr>
        <a:xfrm>
          <a:off x="0" y="0"/>
          <a:ext cx="0" cy="0"/>
          <a:chOff x="0" y="0"/>
          <a:chExt cx="0" cy="0"/>
        </a:xfrm>
      </p:grpSpPr>
      <p:sp>
        <p:nvSpPr>
          <p:cNvPr id="291" name="Google Shape;291;g11470f59a61_0_52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Nội dung bài học tiếp theo</a:t>
            </a:r>
            <a:endParaRPr lang="en-US"/>
          </a:p>
        </p:txBody>
      </p:sp>
      <p:sp>
        <p:nvSpPr>
          <p:cNvPr id="292" name="Google Shape;292;g11470f59a61_0_523"/>
          <p:cNvSpPr txBox="1"/>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p>
        </p:txBody>
      </p:sp>
      <p:sp>
        <p:nvSpPr>
          <p:cNvPr id="293" name="Google Shape;293;g11470f59a61_0_523"/>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294" name="Google Shape;294;g11470f59a61_0_523"/>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5" name="Google Shape;295;g11470f59a61_0_523"/>
          <p:cNvSpPr txBox="1"/>
          <p:nvPr/>
        </p:nvSpPr>
        <p:spPr>
          <a:xfrm>
            <a:off x="894600" y="2067600"/>
            <a:ext cx="8229600" cy="3933900"/>
          </a:xfrm>
          <a:prstGeom prst="rect">
            <a:avLst/>
          </a:prstGeom>
          <a:noFill/>
          <a:ln>
            <a:noFill/>
          </a:ln>
        </p:spPr>
        <p:txBody>
          <a:bodyPr spcFirstLastPara="1" wrap="square" lIns="91425" tIns="45700" rIns="91425" bIns="45700" anchor="t" anchorCtr="0">
            <a:noAutofit/>
          </a:bodyPr>
          <a:lstStyle/>
          <a:p>
            <a:pPr marL="457200" lvl="0" indent="-450850" algn="l" rtl="0">
              <a:lnSpc>
                <a:spcPct val="115000"/>
              </a:lnSpc>
              <a:spcBef>
                <a:spcPts val="0"/>
              </a:spcBef>
              <a:spcAft>
                <a:spcPts val="0"/>
              </a:spcAft>
              <a:buClr>
                <a:srgbClr val="333333"/>
              </a:buClr>
              <a:buSzPts val="3500"/>
              <a:buFont typeface="Quattrocento Sans" panose="020B0502050000020003"/>
              <a:buChar char="•"/>
            </a:pPr>
            <a:r>
              <a:rPr lang="en-US" sz="27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WhiteBox Testing - Kiểm thử hộp trắng</a:t>
            </a:r>
            <a:endParaRPr sz="27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457200" lvl="0" indent="-450850" algn="l" rtl="0">
              <a:lnSpc>
                <a:spcPct val="115000"/>
              </a:lnSpc>
              <a:spcBef>
                <a:spcPts val="0"/>
              </a:spcBef>
              <a:spcAft>
                <a:spcPts val="0"/>
              </a:spcAft>
              <a:buClr>
                <a:srgbClr val="333333"/>
              </a:buClr>
              <a:buSzPts val="3500"/>
              <a:buFont typeface="Quattrocento Sans" panose="020B0502050000020003"/>
              <a:buChar char="•"/>
            </a:pPr>
            <a:r>
              <a:rPr lang="en-US" sz="27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Non-Functional  Testing - Kiểm thử phi chức năng</a:t>
            </a:r>
            <a:endParaRPr sz="22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96" name="Google Shape;296;g11470f59a61_0_523"/>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Nội dung tiếp theo</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297" name="Google Shape;297;g11470f59a61_0_523" descr="D:\Pictures\PNG\present.png"/>
          <p:cNvPicPr preferRelativeResize="0"/>
          <p:nvPr/>
        </p:nvPicPr>
        <p:blipFill rotWithShape="1">
          <a:blip r:embed="rId1"/>
          <a:srcRect/>
          <a:stretch>
            <a:fillRect/>
          </a:stretch>
        </p:blipFill>
        <p:spPr>
          <a:xfrm flipH="1">
            <a:off x="9469017" y="1480800"/>
            <a:ext cx="2113383" cy="4893324"/>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301" name="Shape 301"/>
        <p:cNvGrpSpPr/>
        <p:nvPr/>
      </p:nvGrpSpPr>
      <p:grpSpPr>
        <a:xfrm>
          <a:off x="0" y="0"/>
          <a:ext cx="0" cy="0"/>
          <a:chOff x="0" y="0"/>
          <a:chExt cx="0" cy="0"/>
        </a:xfrm>
      </p:grpSpPr>
      <p:pic>
        <p:nvPicPr>
          <p:cNvPr id="302" name="Google Shape;302;g11470f59a61_0_630"/>
          <p:cNvPicPr preferRelativeResize="0"/>
          <p:nvPr/>
        </p:nvPicPr>
        <p:blipFill rotWithShape="1">
          <a:blip r:embed="rId1"/>
          <a:srcRect/>
          <a:stretch>
            <a:fillRect/>
          </a:stretch>
        </p:blipFill>
        <p:spPr>
          <a:xfrm>
            <a:off x="-5953" y="0"/>
            <a:ext cx="12197953" cy="68580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306" name="Shape 306"/>
        <p:cNvGrpSpPr/>
        <p:nvPr/>
      </p:nvGrpSpPr>
      <p:grpSpPr>
        <a:xfrm>
          <a:off x="0" y="0"/>
          <a:ext cx="0" cy="0"/>
          <a:chOff x="0" y="0"/>
          <a:chExt cx="0" cy="0"/>
        </a:xfrm>
      </p:grpSpPr>
      <p:sp>
        <p:nvSpPr>
          <p:cNvPr id="307" name="Google Shape;307;g11470f59a61_0_106"/>
          <p:cNvSpPr txBox="1"/>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FF5A33"/>
              </a:buClr>
              <a:buSzPts val="2200"/>
              <a:buNone/>
            </a:pPr>
            <a:r>
              <a:rPr lang="en-US"/>
              <a:t>Bài 4: các loại kiểm thử</a:t>
            </a:r>
            <a:endParaRPr lang="en-US"/>
          </a:p>
        </p:txBody>
      </p:sp>
      <p:sp>
        <p:nvSpPr>
          <p:cNvPr id="308" name="Google Shape;308;g11470f59a61_0_106"/>
          <p:cNvSpPr txBox="1"/>
          <p:nvPr>
            <p:ph type="title"/>
          </p:nvPr>
        </p:nvSpPr>
        <p:spPr>
          <a:xfrm>
            <a:off x="5506720" y="4284596"/>
            <a:ext cx="6100200" cy="7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5A33"/>
              </a:buClr>
              <a:buSzPts val="3400"/>
              <a:buFont typeface="Calibri" panose="020F0502020204030204"/>
              <a:buNone/>
            </a:pPr>
            <a:r>
              <a:rPr lang="en-US"/>
              <a:t>kiểm thử cơ bản(P2)</a:t>
            </a:r>
            <a:endParaRPr lang="en-US"/>
          </a:p>
        </p:txBody>
      </p:sp>
      <p:pic>
        <p:nvPicPr>
          <p:cNvPr id="309" name="Google Shape;309;g11470f59a61_0_106"/>
          <p:cNvPicPr preferRelativeResize="0"/>
          <p:nvPr/>
        </p:nvPicPr>
        <p:blipFill rotWithShape="1">
          <a:blip r:embed="rId1"/>
          <a:srcRect/>
          <a:stretch>
            <a:fillRect/>
          </a:stretch>
        </p:blipFill>
        <p:spPr>
          <a:xfrm>
            <a:off x="1890932" y="2406165"/>
            <a:ext cx="1693935" cy="2518699"/>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313" name="Shape 313"/>
        <p:cNvGrpSpPr/>
        <p:nvPr/>
      </p:nvGrpSpPr>
      <p:grpSpPr>
        <a:xfrm>
          <a:off x="0" y="0"/>
          <a:ext cx="0" cy="0"/>
          <a:chOff x="0" y="0"/>
          <a:chExt cx="0" cy="0"/>
        </a:xfrm>
      </p:grpSpPr>
      <p:sp>
        <p:nvSpPr>
          <p:cNvPr id="314" name="Google Shape;314;g11470f59a61_0_120"/>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Nội dung</a:t>
            </a:r>
            <a:endParaRPr lang="en-US"/>
          </a:p>
        </p:txBody>
      </p:sp>
      <p:pic>
        <p:nvPicPr>
          <p:cNvPr id="315" name="Google Shape;315;g11470f59a61_0_120" descr="D:\Pictures\PNG\present.png"/>
          <p:cNvPicPr preferRelativeResize="0"/>
          <p:nvPr/>
        </p:nvPicPr>
        <p:blipFill rotWithShape="1">
          <a:blip r:embed="rId1"/>
          <a:srcRect/>
          <a:stretch>
            <a:fillRect/>
          </a:stretch>
        </p:blipFill>
        <p:spPr>
          <a:xfrm flipH="1">
            <a:off x="9268820" y="1017269"/>
            <a:ext cx="2313580" cy="5356860"/>
          </a:xfrm>
          <a:prstGeom prst="rect">
            <a:avLst/>
          </a:prstGeom>
          <a:noFill/>
          <a:ln>
            <a:noFill/>
          </a:ln>
        </p:spPr>
      </p:pic>
      <p:sp>
        <p:nvSpPr>
          <p:cNvPr id="316" name="Google Shape;316;g11470f59a61_0_120"/>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17" name="Google Shape;317;g11470f59a61_0_120"/>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sp>
        <p:nvSpPr>
          <p:cNvPr id="318" name="Google Shape;318;g11470f59a61_0_120"/>
          <p:cNvSpPr txBox="1"/>
          <p:nvPr/>
        </p:nvSpPr>
        <p:spPr>
          <a:xfrm>
            <a:off x="894600" y="2067600"/>
            <a:ext cx="8437200" cy="3933900"/>
          </a:xfrm>
          <a:prstGeom prst="rect">
            <a:avLst/>
          </a:prstGeom>
          <a:noFill/>
          <a:ln>
            <a:noFill/>
          </a:ln>
        </p:spPr>
        <p:txBody>
          <a:bodyPr spcFirstLastPara="1" wrap="square" lIns="91425" tIns="45700" rIns="91425" bIns="45700" anchor="t" anchorCtr="0">
            <a:noAutofit/>
          </a:bodyPr>
          <a:lstStyle/>
          <a:p>
            <a:pPr marL="457200" lvl="0" indent="-450850" algn="l" rtl="0">
              <a:lnSpc>
                <a:spcPct val="115000"/>
              </a:lnSpc>
              <a:spcBef>
                <a:spcPts val="0"/>
              </a:spcBef>
              <a:spcAft>
                <a:spcPts val="0"/>
              </a:spcAft>
              <a:buClr>
                <a:srgbClr val="333333"/>
              </a:buClr>
              <a:buSzPts val="3500"/>
              <a:buFont typeface="Quattrocento Sans" panose="020B0502050000020003"/>
              <a:buChar char="•"/>
            </a:pPr>
            <a:r>
              <a:rPr lang="en-US" sz="27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WhiteBox Testing - Kiểm thử hộp trắng</a:t>
            </a:r>
            <a:endParaRPr sz="27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457200" lvl="0" indent="-450850" algn="l" rtl="0">
              <a:lnSpc>
                <a:spcPct val="115000"/>
              </a:lnSpc>
              <a:spcBef>
                <a:spcPts val="0"/>
              </a:spcBef>
              <a:spcAft>
                <a:spcPts val="0"/>
              </a:spcAft>
              <a:buClr>
                <a:srgbClr val="333333"/>
              </a:buClr>
              <a:buSzPts val="3500"/>
              <a:buFont typeface="Quattrocento Sans" panose="020B0502050000020003"/>
              <a:buChar char="•"/>
            </a:pPr>
            <a:r>
              <a:rPr lang="en-US" sz="27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Non-Functional  Testing - Kiểm thử phi chức năng</a:t>
            </a:r>
            <a:endParaRPr sz="27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19" name="Google Shape;319;g11470f59a61_0_120"/>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Nội dung bài học</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26" name="Shape 126"/>
        <p:cNvGrpSpPr/>
        <p:nvPr/>
      </p:nvGrpSpPr>
      <p:grpSpPr>
        <a:xfrm>
          <a:off x="0" y="0"/>
          <a:ext cx="0" cy="0"/>
          <a:chOff x="0" y="0"/>
          <a:chExt cx="0" cy="0"/>
        </a:xfrm>
      </p:grpSpPr>
      <p:sp>
        <p:nvSpPr>
          <p:cNvPr id="127" name="Google Shape;127;g112c730af4f_0_106"/>
          <p:cNvSpPr/>
          <p:nvPr/>
        </p:nvSpPr>
        <p:spPr>
          <a:xfrm>
            <a:off x="3471675" y="3049625"/>
            <a:ext cx="8034600" cy="92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5400"/>
              <a:buFont typeface="Arial" panose="020B0604020202020204"/>
              <a:buNone/>
            </a:pPr>
            <a:r>
              <a:rPr lang="en-US" sz="5400" b="1" cap="small">
                <a:solidFill>
                  <a:srgbClr val="FFA15D"/>
                </a:solidFill>
                <a:latin typeface="Calibri" panose="020F0502020204030204"/>
                <a:ea typeface="Calibri" panose="020F0502020204030204"/>
                <a:cs typeface="Calibri" panose="020F0502020204030204"/>
                <a:sym typeface="Calibri" panose="020F0502020204030204"/>
              </a:rPr>
              <a:t>giới thiệu</a:t>
            </a:r>
            <a:endParaRPr sz="5400" b="1" i="0" u="none" strike="noStrike" cap="small">
              <a:solidFill>
                <a:srgbClr val="FFA15D"/>
              </a:solidFill>
              <a:latin typeface="Calibri" panose="020F0502020204030204"/>
              <a:ea typeface="Calibri" panose="020F0502020204030204"/>
              <a:cs typeface="Calibri" panose="020F0502020204030204"/>
              <a:sym typeface="Calibri" panose="020F0502020204030204"/>
            </a:endParaRPr>
          </a:p>
        </p:txBody>
      </p:sp>
      <p:cxnSp>
        <p:nvCxnSpPr>
          <p:cNvPr id="128" name="Google Shape;128;g112c730af4f_0_106"/>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129" name="Google Shape;129;g112c730af4f_0_106"/>
          <p:cNvPicPr preferRelativeResize="0"/>
          <p:nvPr/>
        </p:nvPicPr>
        <p:blipFill rotWithShape="1">
          <a:blip r:embed="rId1"/>
          <a:srcRect/>
          <a:stretch>
            <a:fillRect/>
          </a:stretch>
        </p:blipFill>
        <p:spPr>
          <a:xfrm>
            <a:off x="1037870" y="1143000"/>
            <a:ext cx="2543400" cy="3782100"/>
          </a:xfrm>
          <a:prstGeom prst="ellipse">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323" name="Shape 323"/>
        <p:cNvGrpSpPr/>
        <p:nvPr/>
      </p:nvGrpSpPr>
      <p:grpSpPr>
        <a:xfrm>
          <a:off x="0" y="0"/>
          <a:ext cx="0" cy="0"/>
          <a:chOff x="0" y="0"/>
          <a:chExt cx="0" cy="0"/>
        </a:xfrm>
      </p:grpSpPr>
      <p:sp>
        <p:nvSpPr>
          <p:cNvPr id="324" name="Google Shape;324;g112c730af4f_0_484"/>
          <p:cNvSpPr/>
          <p:nvPr/>
        </p:nvSpPr>
        <p:spPr>
          <a:xfrm>
            <a:off x="3581275" y="3031550"/>
            <a:ext cx="8633700" cy="581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5400"/>
              <a:buFont typeface="Arial" panose="020B0604020202020204"/>
              <a:buNone/>
            </a:pPr>
            <a:r>
              <a:rPr lang="en-US" sz="5400" b="1" cap="small">
                <a:solidFill>
                  <a:srgbClr val="FFA15D"/>
                </a:solidFill>
                <a:latin typeface="Calibri" panose="020F0502020204030204"/>
                <a:ea typeface="Calibri" panose="020F0502020204030204"/>
                <a:cs typeface="Calibri" panose="020F0502020204030204"/>
                <a:sym typeface="Calibri" panose="020F0502020204030204"/>
              </a:rPr>
              <a:t>kiểm thử hộp </a:t>
            </a:r>
            <a:r>
              <a:rPr lang="en-US" sz="5400" b="1" cap="small">
                <a:solidFill>
                  <a:srgbClr val="FFA15D"/>
                </a:solidFill>
                <a:latin typeface="Calibri" panose="020F0502020204030204"/>
                <a:ea typeface="Calibri" panose="020F0502020204030204"/>
                <a:cs typeface="Calibri" panose="020F0502020204030204"/>
                <a:sym typeface="Calibri" panose="020F0502020204030204"/>
              </a:rPr>
              <a:t>trắng</a:t>
            </a:r>
            <a:endParaRPr sz="5400" b="1" i="0" u="none" strike="noStrike" cap="small">
              <a:solidFill>
                <a:srgbClr val="FFA15D"/>
              </a:solidFill>
              <a:latin typeface="Calibri" panose="020F0502020204030204"/>
              <a:ea typeface="Calibri" panose="020F0502020204030204"/>
              <a:cs typeface="Calibri" panose="020F0502020204030204"/>
              <a:sym typeface="Calibri" panose="020F0502020204030204"/>
            </a:endParaRPr>
          </a:p>
        </p:txBody>
      </p:sp>
      <p:cxnSp>
        <p:nvCxnSpPr>
          <p:cNvPr id="325" name="Google Shape;325;g112c730af4f_0_484"/>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326" name="Google Shape;326;g112c730af4f_0_484"/>
          <p:cNvPicPr preferRelativeResize="0"/>
          <p:nvPr/>
        </p:nvPicPr>
        <p:blipFill rotWithShape="1">
          <a:blip r:embed="rId1"/>
          <a:srcRect/>
          <a:stretch>
            <a:fillRect/>
          </a:stretch>
        </p:blipFill>
        <p:spPr>
          <a:xfrm>
            <a:off x="1037870" y="1143000"/>
            <a:ext cx="2543400" cy="3782100"/>
          </a:xfrm>
          <a:prstGeom prst="ellipse">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330" name="Shape 330"/>
        <p:cNvGrpSpPr/>
        <p:nvPr/>
      </p:nvGrpSpPr>
      <p:grpSpPr>
        <a:xfrm>
          <a:off x="0" y="0"/>
          <a:ext cx="0" cy="0"/>
          <a:chOff x="0" y="0"/>
          <a:chExt cx="0" cy="0"/>
        </a:xfrm>
      </p:grpSpPr>
      <p:sp>
        <p:nvSpPr>
          <p:cNvPr id="331" name="Google Shape;331;g11470f59a61_0_634"/>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 box testing</a:t>
            </a:r>
            <a:endParaRPr lang="en-US"/>
          </a:p>
        </p:txBody>
      </p:sp>
      <p:sp>
        <p:nvSpPr>
          <p:cNvPr id="332" name="Google Shape;332;g11470f59a61_0_634"/>
          <p:cNvSpPr txBox="1"/>
          <p:nvPr/>
        </p:nvSpPr>
        <p:spPr>
          <a:xfrm>
            <a:off x="613350" y="1446900"/>
            <a:ext cx="11675700" cy="5411100"/>
          </a:xfrm>
          <a:prstGeom prst="rect">
            <a:avLst/>
          </a:prstGeom>
          <a:noFill/>
          <a:ln>
            <a:noFill/>
          </a:ln>
        </p:spPr>
        <p:txBody>
          <a:bodyPr spcFirstLastPara="1" wrap="square" lIns="91425" tIns="45700" rIns="91425" bIns="45700" anchor="t" anchorCtr="0">
            <a:noAutofit/>
          </a:bodyPr>
          <a:lstStyle/>
          <a:p>
            <a:pPr marL="742950" lvl="1" indent="-35560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Kiểm thử Hộp Trắng (còn gọi là Code-Based Testing hoặc Structural Testing) là một phương pháp kiểm thử phần mềm trong đó tester biết về cấu trúc nội bộ / thiết kế. </a:t>
            </a:r>
            <a:endParaRPr sz="35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5560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Kiểm thử hộp trắng bao gồm phân tích dòng dữ liệu, điều khiển dòng, dòng thông tin, mã thực hành, ngoại lệ và những lỗi trình bày trong hệ thống để kiểm tra những hành động của phần mềm không được định hướng trước.</a:t>
            </a:r>
            <a:endParaRPr sz="35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33" name="Google Shape;333;g11470f59a61_0_634"/>
          <p:cNvSpPr txBox="1"/>
          <p:nvPr/>
        </p:nvSpPr>
        <p:spPr>
          <a:xfrm>
            <a:off x="613350" y="762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WhiteBox Testing - Kiểm thử hộp trắng</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32">
                                            <p:txEl>
                                              <p:pRg st="0" end="0"/>
                                            </p:txEl>
                                          </p:spTgt>
                                        </p:tgtEl>
                                        <p:attrNameLst>
                                          <p:attrName>style.visibility</p:attrName>
                                        </p:attrNameLst>
                                      </p:cBhvr>
                                      <p:to>
                                        <p:strVal val="visible"/>
                                      </p:to>
                                    </p:set>
                                    <p:anim calcmode="lin" valueType="num">
                                      <p:cBhvr additive="base">
                                        <p:cTn id="7" dur="1000"/>
                                        <p:tgtEl>
                                          <p:spTgt spid="33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32">
                                            <p:txEl>
                                              <p:pRg st="1" end="1"/>
                                            </p:txEl>
                                          </p:spTgt>
                                        </p:tgtEl>
                                        <p:attrNameLst>
                                          <p:attrName>style.visibility</p:attrName>
                                        </p:attrNameLst>
                                      </p:cBhvr>
                                      <p:to>
                                        <p:strVal val="visible"/>
                                      </p:to>
                                    </p:set>
                                    <p:anim calcmode="lin" valueType="num">
                                      <p:cBhvr additive="base">
                                        <p:cTn id="12" dur="1000"/>
                                        <p:tgtEl>
                                          <p:spTgt spid="332">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337" name="Shape 337"/>
        <p:cNvGrpSpPr/>
        <p:nvPr/>
      </p:nvGrpSpPr>
      <p:grpSpPr>
        <a:xfrm>
          <a:off x="0" y="0"/>
          <a:ext cx="0" cy="0"/>
          <a:chOff x="0" y="0"/>
          <a:chExt cx="0" cy="0"/>
        </a:xfrm>
      </p:grpSpPr>
      <p:sp>
        <p:nvSpPr>
          <p:cNvPr id="338" name="Google Shape;338;g11470f59a61_0_640"/>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 box testing</a:t>
            </a:r>
            <a:endParaRPr lang="en-US"/>
          </a:p>
        </p:txBody>
      </p:sp>
      <p:sp>
        <p:nvSpPr>
          <p:cNvPr id="339" name="Google Shape;339;g11470f59a61_0_640"/>
          <p:cNvSpPr txBox="1"/>
          <p:nvPr/>
        </p:nvSpPr>
        <p:spPr>
          <a:xfrm>
            <a:off x="90950" y="850800"/>
            <a:ext cx="11755500" cy="6007200"/>
          </a:xfrm>
          <a:prstGeom prst="rect">
            <a:avLst/>
          </a:prstGeom>
          <a:noFill/>
          <a:ln>
            <a:noFill/>
          </a:ln>
        </p:spPr>
        <p:txBody>
          <a:bodyPr spcFirstLastPara="1" wrap="square" lIns="91425" tIns="45700" rIns="91425" bIns="45700" anchor="t" anchorCtr="0">
            <a:noAutofit/>
          </a:bodyPr>
          <a:lstStyle/>
          <a:p>
            <a:pPr marL="742950" lvl="1" indent="-336550" algn="l" rtl="0">
              <a:spcBef>
                <a:spcPts val="0"/>
              </a:spcBef>
              <a:spcAft>
                <a:spcPts val="0"/>
              </a:spcAft>
              <a:buClr>
                <a:srgbClr val="FF5A33"/>
              </a:buClr>
              <a:buSzPts val="3200"/>
              <a:buFont typeface="Quattrocento Sans" panose="020B0502050000020003"/>
              <a:buChar char="❖"/>
            </a:pPr>
            <a:r>
              <a:rPr lang="en-US" sz="3200">
                <a:latin typeface="Quattrocento Sans" panose="020B0502050000020003"/>
                <a:ea typeface="Quattrocento Sans" panose="020B0502050000020003"/>
                <a:cs typeface="Quattrocento Sans" panose="020B0502050000020003"/>
                <a:sym typeface="Quattrocento Sans" panose="020B0502050000020003"/>
              </a:rPr>
              <a:t>Đối tượng được kiểm thử là 1 thành phần phần mềm như là 1 hàm chức năng, 1 module chức năng, 1 phân hệ chức năng…</a:t>
            </a:r>
            <a:endParaRPr sz="32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36550" algn="l" rtl="0">
              <a:spcBef>
                <a:spcPts val="0"/>
              </a:spcBef>
              <a:spcAft>
                <a:spcPts val="0"/>
              </a:spcAft>
              <a:buClr>
                <a:srgbClr val="FF5A33"/>
              </a:buClr>
              <a:buSzPts val="3200"/>
              <a:buFont typeface="Quattrocento Sans" panose="020B0502050000020003"/>
              <a:buChar char="❖"/>
            </a:pPr>
            <a:r>
              <a:rPr lang="en-US" sz="3200">
                <a:latin typeface="Quattrocento Sans" panose="020B0502050000020003"/>
                <a:ea typeface="Quattrocento Sans" panose="020B0502050000020003"/>
                <a:cs typeface="Quattrocento Sans" panose="020B0502050000020003"/>
                <a:sym typeface="Quattrocento Sans" panose="020B0502050000020003"/>
              </a:rPr>
              <a:t>Phương pháp Kiểm tra Hộp trắng áp dụng cho các mức độ kiểm tra phần mềm sau đây:</a:t>
            </a:r>
            <a:endParaRPr sz="32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17500" algn="l" rtl="0">
              <a:spcBef>
                <a:spcPts val="0"/>
              </a:spcBef>
              <a:spcAft>
                <a:spcPts val="0"/>
              </a:spcAft>
              <a:buClr>
                <a:srgbClr val="FF5A33"/>
              </a:buClr>
              <a:buSzPts val="3200"/>
              <a:buFont typeface="Quattrocento Sans" panose="020B0502050000020003"/>
              <a:buChar char="✔"/>
            </a:pPr>
            <a:r>
              <a:rPr lang="en-US" sz="3200">
                <a:latin typeface="Quattrocento Sans" panose="020B0502050000020003"/>
                <a:ea typeface="Quattrocento Sans" panose="020B0502050000020003"/>
                <a:cs typeface="Quattrocento Sans" panose="020B0502050000020003"/>
                <a:sym typeface="Quattrocento Sans" panose="020B0502050000020003"/>
              </a:rPr>
              <a:t>Unit Testing(Kiểm thử đơn vị): Để kiểm tra đường dẫn trong một đơn vị.</a:t>
            </a:r>
            <a:endParaRPr sz="32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17500" algn="l" rtl="0">
              <a:spcBef>
                <a:spcPts val="0"/>
              </a:spcBef>
              <a:spcAft>
                <a:spcPts val="0"/>
              </a:spcAft>
              <a:buClr>
                <a:srgbClr val="FF5A33"/>
              </a:buClr>
              <a:buSzPts val="3200"/>
              <a:buFont typeface="Quattrocento Sans" panose="020B0502050000020003"/>
              <a:buChar char="✔"/>
            </a:pPr>
            <a:r>
              <a:rPr lang="en-US" sz="3200">
                <a:latin typeface="Quattrocento Sans" panose="020B0502050000020003"/>
                <a:ea typeface="Quattrocento Sans" panose="020B0502050000020003"/>
                <a:cs typeface="Quattrocento Sans" panose="020B0502050000020003"/>
                <a:sym typeface="Quattrocento Sans" panose="020B0502050000020003"/>
              </a:rPr>
              <a:t>Integration Testing(Test tích hợp): Để kiểm tra đường dẫn giữa các đơn vị.</a:t>
            </a:r>
            <a:endParaRPr sz="32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17500" algn="l" rtl="0">
              <a:spcBef>
                <a:spcPts val="0"/>
              </a:spcBef>
              <a:spcAft>
                <a:spcPts val="0"/>
              </a:spcAft>
              <a:buClr>
                <a:srgbClr val="FF5A33"/>
              </a:buClr>
              <a:buSzPts val="3200"/>
              <a:buFont typeface="Quattrocento Sans" panose="020B0502050000020003"/>
              <a:buChar char="✔"/>
            </a:pPr>
            <a:r>
              <a:rPr lang="en-US" sz="3200">
                <a:latin typeface="Quattrocento Sans" panose="020B0502050000020003"/>
                <a:ea typeface="Quattrocento Sans" panose="020B0502050000020003"/>
                <a:cs typeface="Quattrocento Sans" panose="020B0502050000020003"/>
                <a:sym typeface="Quattrocento Sans" panose="020B0502050000020003"/>
              </a:rPr>
              <a:t>System Testing(Test hệ thống): Để kiểm tra các đường dẫn giữa các hệ thống con.</a:t>
            </a:r>
            <a:endParaRPr sz="3200">
              <a:latin typeface="Quattrocento Sans" panose="020B0502050000020003"/>
              <a:ea typeface="Quattrocento Sans" panose="020B0502050000020003"/>
              <a:cs typeface="Quattrocento Sans" panose="020B0502050000020003"/>
              <a:sym typeface="Quattrocento Sans" panose="020B0502050000020003"/>
            </a:endParaRPr>
          </a:p>
          <a:p>
            <a:pPr marL="2286000" lvl="0" indent="-431800" algn="l" rtl="0">
              <a:spcBef>
                <a:spcPts val="0"/>
              </a:spcBef>
              <a:spcAft>
                <a:spcPts val="0"/>
              </a:spcAft>
              <a:buClr>
                <a:srgbClr val="FF5A33"/>
              </a:buClr>
              <a:buSzPts val="3200"/>
              <a:buFont typeface="Quattrocento Sans" panose="020B0502050000020003"/>
              <a:buChar char="➔"/>
            </a:pPr>
            <a:r>
              <a:rPr lang="en-US" sz="3200">
                <a:latin typeface="Quattrocento Sans" panose="020B0502050000020003"/>
                <a:ea typeface="Quattrocento Sans" panose="020B0502050000020003"/>
                <a:cs typeface="Quattrocento Sans" panose="020B0502050000020003"/>
                <a:sym typeface="Quattrocento Sans" panose="020B0502050000020003"/>
              </a:rPr>
              <a:t>Tuy nhiên, nó là chủ yếu áp dụng cho các kiểm thử đơn vị .</a:t>
            </a:r>
            <a:endParaRPr sz="3200">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endParaRPr sz="3200">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39">
                                            <p:txEl>
                                              <p:pRg st="0" end="0"/>
                                            </p:txEl>
                                          </p:spTgt>
                                        </p:tgtEl>
                                        <p:attrNameLst>
                                          <p:attrName>style.visibility</p:attrName>
                                        </p:attrNameLst>
                                      </p:cBhvr>
                                      <p:to>
                                        <p:strVal val="visible"/>
                                      </p:to>
                                    </p:set>
                                    <p:anim calcmode="lin" valueType="num">
                                      <p:cBhvr additive="base">
                                        <p:cTn id="7" dur="1000"/>
                                        <p:tgtEl>
                                          <p:spTgt spid="339">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39">
                                            <p:txEl>
                                              <p:pRg st="1" end="1"/>
                                            </p:txEl>
                                          </p:spTgt>
                                        </p:tgtEl>
                                        <p:attrNameLst>
                                          <p:attrName>style.visibility</p:attrName>
                                        </p:attrNameLst>
                                      </p:cBhvr>
                                      <p:to>
                                        <p:strVal val="visible"/>
                                      </p:to>
                                    </p:set>
                                    <p:anim calcmode="lin" valueType="num">
                                      <p:cBhvr additive="base">
                                        <p:cTn id="12" dur="1000"/>
                                        <p:tgtEl>
                                          <p:spTgt spid="339">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39">
                                            <p:txEl>
                                              <p:pRg st="2" end="2"/>
                                            </p:txEl>
                                          </p:spTgt>
                                        </p:tgtEl>
                                        <p:attrNameLst>
                                          <p:attrName>style.visibility</p:attrName>
                                        </p:attrNameLst>
                                      </p:cBhvr>
                                      <p:to>
                                        <p:strVal val="visible"/>
                                      </p:to>
                                    </p:set>
                                    <p:anim calcmode="lin" valueType="num">
                                      <p:cBhvr additive="base">
                                        <p:cTn id="17" dur="1000"/>
                                        <p:tgtEl>
                                          <p:spTgt spid="339">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39">
                                            <p:txEl>
                                              <p:pRg st="3" end="3"/>
                                            </p:txEl>
                                          </p:spTgt>
                                        </p:tgtEl>
                                        <p:attrNameLst>
                                          <p:attrName>style.visibility</p:attrName>
                                        </p:attrNameLst>
                                      </p:cBhvr>
                                      <p:to>
                                        <p:strVal val="visible"/>
                                      </p:to>
                                    </p:set>
                                    <p:anim calcmode="lin" valueType="num">
                                      <p:cBhvr additive="base">
                                        <p:cTn id="22" dur="1000"/>
                                        <p:tgtEl>
                                          <p:spTgt spid="339">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339">
                                            <p:txEl>
                                              <p:pRg st="4" end="4"/>
                                            </p:txEl>
                                          </p:spTgt>
                                        </p:tgtEl>
                                        <p:attrNameLst>
                                          <p:attrName>style.visibility</p:attrName>
                                        </p:attrNameLst>
                                      </p:cBhvr>
                                      <p:to>
                                        <p:strVal val="visible"/>
                                      </p:to>
                                    </p:set>
                                    <p:anim calcmode="lin" valueType="num">
                                      <p:cBhvr additive="base">
                                        <p:cTn id="27" dur="1000"/>
                                        <p:tgtEl>
                                          <p:spTgt spid="339">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339">
                                            <p:txEl>
                                              <p:pRg st="5" end="5"/>
                                            </p:txEl>
                                          </p:spTgt>
                                        </p:tgtEl>
                                        <p:attrNameLst>
                                          <p:attrName>style.visibility</p:attrName>
                                        </p:attrNameLst>
                                      </p:cBhvr>
                                      <p:to>
                                        <p:strVal val="visible"/>
                                      </p:to>
                                    </p:set>
                                    <p:anim calcmode="lin" valueType="num">
                                      <p:cBhvr additive="base">
                                        <p:cTn id="32" dur="1000"/>
                                        <p:tgtEl>
                                          <p:spTgt spid="339">
                                            <p:txEl>
                                              <p:pRg st="5" end="5"/>
                                            </p:txEl>
                                          </p:spTgt>
                                        </p:tgtEl>
                                        <p:attrNameLst>
                                          <p:attrName>ppt_x</p:attrName>
                                        </p:attrNameLst>
                                      </p:cBhvr>
                                      <p:tavLst>
                                        <p:tav tm="0" fmla="">
                                          <p:val>
                                            <p:strVal val="#ppt_x-1"/>
                                          </p:val>
                                        </p:tav>
                                        <p:tav tm="100000" fmla="">
                                          <p:val>
                                            <p:strVal val="#ppt_x"/>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339">
                                            <p:txEl>
                                              <p:pRg st="6" end="6"/>
                                            </p:txEl>
                                          </p:spTgt>
                                        </p:tgtEl>
                                        <p:attrNameLst>
                                          <p:attrName>style.visibility</p:attrName>
                                        </p:attrNameLst>
                                      </p:cBhvr>
                                      <p:to>
                                        <p:strVal val="visible"/>
                                      </p:to>
                                    </p:set>
                                    <p:anim calcmode="lin" valueType="num">
                                      <p:cBhvr additive="base">
                                        <p:cTn id="37" dur="1000"/>
                                        <p:tgtEl>
                                          <p:spTgt spid="339">
                                            <p:txEl>
                                              <p:pRg st="6" end="6"/>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343" name="Shape 343"/>
        <p:cNvGrpSpPr/>
        <p:nvPr/>
      </p:nvGrpSpPr>
      <p:grpSpPr>
        <a:xfrm>
          <a:off x="0" y="0"/>
          <a:ext cx="0" cy="0"/>
          <a:chOff x="0" y="0"/>
          <a:chExt cx="0" cy="0"/>
        </a:xfrm>
      </p:grpSpPr>
      <p:sp>
        <p:nvSpPr>
          <p:cNvPr id="344" name="Google Shape;344;g11470f59a61_0_64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 box testing</a:t>
            </a:r>
            <a:endParaRPr lang="en-US"/>
          </a:p>
        </p:txBody>
      </p:sp>
      <p:sp>
        <p:nvSpPr>
          <p:cNvPr id="345" name="Google Shape;345;g11470f59a61_0_646"/>
          <p:cNvSpPr txBox="1"/>
          <p:nvPr/>
        </p:nvSpPr>
        <p:spPr>
          <a:xfrm>
            <a:off x="453400" y="1701675"/>
            <a:ext cx="8023500" cy="48063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Đối tượng được kiểm thử là 1 thành phần phần mềm (TPPM).TPPM có thể là 1 hàm chức năng, 1 module chức năng, 1 phân hệ chức năng…</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46" name="Google Shape;346;g11470f59a61_0_646"/>
          <p:cNvSpPr txBox="1"/>
          <p:nvPr/>
        </p:nvSpPr>
        <p:spPr>
          <a:xfrm>
            <a:off x="617100" y="90127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Đối tượng Kiểm thử hộp trắng</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347" name="Google Shape;347;g11470f59a61_0_646"/>
          <p:cNvPicPr preferRelativeResize="0"/>
          <p:nvPr/>
        </p:nvPicPr>
        <p:blipFill>
          <a:blip r:embed="rId1"/>
          <a:stretch>
            <a:fillRect/>
          </a:stretch>
        </p:blipFill>
        <p:spPr>
          <a:xfrm>
            <a:off x="8094388" y="1259663"/>
            <a:ext cx="3933825" cy="52482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45">
                                            <p:txEl>
                                              <p:pRg st="0" end="0"/>
                                            </p:txEl>
                                          </p:spTgt>
                                        </p:tgtEl>
                                        <p:attrNameLst>
                                          <p:attrName>style.visibility</p:attrName>
                                        </p:attrNameLst>
                                      </p:cBhvr>
                                      <p:to>
                                        <p:strVal val="visible"/>
                                      </p:to>
                                    </p:set>
                                    <p:anim calcmode="lin" valueType="num">
                                      <p:cBhvr additive="base">
                                        <p:cTn id="7" dur="1000"/>
                                        <p:tgtEl>
                                          <p:spTgt spid="345">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351" name="Shape 351"/>
        <p:cNvGrpSpPr/>
        <p:nvPr/>
      </p:nvGrpSpPr>
      <p:grpSpPr>
        <a:xfrm>
          <a:off x="0" y="0"/>
          <a:ext cx="0" cy="0"/>
          <a:chOff x="0" y="0"/>
          <a:chExt cx="0" cy="0"/>
        </a:xfrm>
      </p:grpSpPr>
      <p:sp>
        <p:nvSpPr>
          <p:cNvPr id="352" name="Google Shape;352;g115edf558da_0_44"/>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a:t>
            </a:r>
            <a:r>
              <a:rPr lang="en-US"/>
              <a:t>box testing</a:t>
            </a:r>
            <a:endParaRPr lang="en-US"/>
          </a:p>
        </p:txBody>
      </p:sp>
      <p:sp>
        <p:nvSpPr>
          <p:cNvPr id="353" name="Google Shape;353;g115edf558da_0_44"/>
          <p:cNvSpPr txBox="1"/>
          <p:nvPr/>
        </p:nvSpPr>
        <p:spPr>
          <a:xfrm>
            <a:off x="271475" y="1632125"/>
            <a:ext cx="11716500" cy="5226000"/>
          </a:xfrm>
          <a:prstGeom prst="rect">
            <a:avLst/>
          </a:prstGeom>
          <a:noFill/>
          <a:ln>
            <a:noFill/>
          </a:ln>
        </p:spPr>
        <p:txBody>
          <a:bodyPr spcFirstLastPara="1" wrap="square" lIns="91425" tIns="45700" rIns="91425" bIns="45700" anchor="t" anchorCtr="0">
            <a:no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Bước 1: Đọc và hiểu mã nguồn(source code).</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Bước 2: Dùng  kỹ thuật định nghĩa các testcase xác định(sẽ giới thiệu sau) để định nghĩa các testcase. Định nghĩa mỗi testcase là xác định 3 thông tin sau :</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Giá trị dữ liệu nhập để TPPM xử lý (hoặc hợp lệ hoặc không hợp lệ).</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Trạng thái của thành phần phần mềm(TPPM) cần có để thực hiện testcase.</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Giá trị dữ liệu xuất mà TPPM phải tạo được.</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54" name="Google Shape;354;g115edf558da_0_44"/>
          <p:cNvSpPr txBox="1"/>
          <p:nvPr/>
        </p:nvSpPr>
        <p:spPr>
          <a:xfrm>
            <a:off x="613350" y="831713"/>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Các bước Kiểm thử hộp trắng</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53">
                                            <p:txEl>
                                              <p:pRg st="0" end="0"/>
                                            </p:txEl>
                                          </p:spTgt>
                                        </p:tgtEl>
                                        <p:attrNameLst>
                                          <p:attrName>style.visibility</p:attrName>
                                        </p:attrNameLst>
                                      </p:cBhvr>
                                      <p:to>
                                        <p:strVal val="visible"/>
                                      </p:to>
                                    </p:set>
                                    <p:anim calcmode="lin" valueType="num">
                                      <p:cBhvr additive="base">
                                        <p:cTn id="7" dur="1000"/>
                                        <p:tgtEl>
                                          <p:spTgt spid="353">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53">
                                            <p:txEl>
                                              <p:pRg st="1" end="1"/>
                                            </p:txEl>
                                          </p:spTgt>
                                        </p:tgtEl>
                                        <p:attrNameLst>
                                          <p:attrName>style.visibility</p:attrName>
                                        </p:attrNameLst>
                                      </p:cBhvr>
                                      <p:to>
                                        <p:strVal val="visible"/>
                                      </p:to>
                                    </p:set>
                                    <p:anim calcmode="lin" valueType="num">
                                      <p:cBhvr additive="base">
                                        <p:cTn id="12" dur="1000"/>
                                        <p:tgtEl>
                                          <p:spTgt spid="353">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53">
                                            <p:txEl>
                                              <p:pRg st="2" end="2"/>
                                            </p:txEl>
                                          </p:spTgt>
                                        </p:tgtEl>
                                        <p:attrNameLst>
                                          <p:attrName>style.visibility</p:attrName>
                                        </p:attrNameLst>
                                      </p:cBhvr>
                                      <p:to>
                                        <p:strVal val="visible"/>
                                      </p:to>
                                    </p:set>
                                    <p:anim calcmode="lin" valueType="num">
                                      <p:cBhvr additive="base">
                                        <p:cTn id="17" dur="1000"/>
                                        <p:tgtEl>
                                          <p:spTgt spid="353">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53">
                                            <p:txEl>
                                              <p:pRg st="3" end="3"/>
                                            </p:txEl>
                                          </p:spTgt>
                                        </p:tgtEl>
                                        <p:attrNameLst>
                                          <p:attrName>style.visibility</p:attrName>
                                        </p:attrNameLst>
                                      </p:cBhvr>
                                      <p:to>
                                        <p:strVal val="visible"/>
                                      </p:to>
                                    </p:set>
                                    <p:anim calcmode="lin" valueType="num">
                                      <p:cBhvr additive="base">
                                        <p:cTn id="22" dur="1000"/>
                                        <p:tgtEl>
                                          <p:spTgt spid="353">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353">
                                            <p:txEl>
                                              <p:pRg st="4" end="4"/>
                                            </p:txEl>
                                          </p:spTgt>
                                        </p:tgtEl>
                                        <p:attrNameLst>
                                          <p:attrName>style.visibility</p:attrName>
                                        </p:attrNameLst>
                                      </p:cBhvr>
                                      <p:to>
                                        <p:strVal val="visible"/>
                                      </p:to>
                                    </p:set>
                                    <p:anim calcmode="lin" valueType="num">
                                      <p:cBhvr additive="base">
                                        <p:cTn id="27" dur="1000"/>
                                        <p:tgtEl>
                                          <p:spTgt spid="353">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353">
                                            <p:txEl>
                                              <p:pRg st="5" end="5"/>
                                            </p:txEl>
                                          </p:spTgt>
                                        </p:tgtEl>
                                        <p:attrNameLst>
                                          <p:attrName>style.visibility</p:attrName>
                                        </p:attrNameLst>
                                      </p:cBhvr>
                                      <p:to>
                                        <p:strVal val="visible"/>
                                      </p:to>
                                    </p:set>
                                    <p:anim calcmode="lin" valueType="num">
                                      <p:cBhvr additive="base">
                                        <p:cTn id="32" dur="1000"/>
                                        <p:tgtEl>
                                          <p:spTgt spid="353">
                                            <p:txEl>
                                              <p:pRg st="5" end="5"/>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358" name="Shape 358"/>
        <p:cNvGrpSpPr/>
        <p:nvPr/>
      </p:nvGrpSpPr>
      <p:grpSpPr>
        <a:xfrm>
          <a:off x="0" y="0"/>
          <a:ext cx="0" cy="0"/>
          <a:chOff x="0" y="0"/>
          <a:chExt cx="0" cy="0"/>
        </a:xfrm>
      </p:grpSpPr>
      <p:sp>
        <p:nvSpPr>
          <p:cNvPr id="359" name="Google Shape;359;g115edf558da_0_50"/>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whitebox testing</a:t>
            </a:r>
            <a:endParaRPr lang="en-US"/>
          </a:p>
        </p:txBody>
      </p:sp>
      <p:sp>
        <p:nvSpPr>
          <p:cNvPr id="360" name="Google Shape;360;g115edf558da_0_50"/>
          <p:cNvSpPr txBox="1"/>
          <p:nvPr/>
        </p:nvSpPr>
        <p:spPr>
          <a:xfrm>
            <a:off x="237750" y="922675"/>
            <a:ext cx="11954400" cy="6008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rgbClr val="303030"/>
                </a:solidFill>
                <a:latin typeface="Quattrocento Sans" panose="020B0502050000020003"/>
                <a:ea typeface="Quattrocento Sans" panose="020B0502050000020003"/>
                <a:cs typeface="Quattrocento Sans" panose="020B0502050000020003"/>
                <a:sym typeface="Quattrocento Sans" panose="020B0502050000020003"/>
              </a:rPr>
              <a:t>Bước 3: Sử dụng testcase đã xác định ở bước 2 và </a:t>
            </a:r>
            <a:r>
              <a:rPr lang="en-US" sz="3600">
                <a:solidFill>
                  <a:srgbClr val="303030"/>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thực thi test trong code (không cần thực thi chương trình, vì thực hiện white box testing sẽ sử dụng framework nào đó hỗ trợ (Ví dụ như test kiểu debug).</a:t>
            </a:r>
            <a:endParaRPr sz="3600">
              <a:solidFill>
                <a:srgbClr val="303030"/>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4: So sánh kết quả thu được với kết quả kỳ vọng trong từng testcase, từ đó lập báo cáo về kết quả kiểm thử.</a:t>
            </a:r>
            <a:endParaRPr sz="3600">
              <a:solidFill>
                <a:srgbClr val="303030"/>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endParaRPr sz="3110">
              <a:solidFill>
                <a:srgbClr val="434343"/>
              </a:solidFill>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361" name="Google Shape;361;g115edf558da_0_50"/>
          <p:cNvPicPr preferRelativeResize="0"/>
          <p:nvPr/>
        </p:nvPicPr>
        <p:blipFill>
          <a:blip r:embed="rId1"/>
          <a:stretch>
            <a:fillRect/>
          </a:stretch>
        </p:blipFill>
        <p:spPr>
          <a:xfrm>
            <a:off x="5475475" y="4358250"/>
            <a:ext cx="6106824" cy="24997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0">
                                            <p:txEl>
                                              <p:pRg st="0" end="0"/>
                                            </p:txEl>
                                          </p:spTgt>
                                        </p:tgtEl>
                                        <p:attrNameLst>
                                          <p:attrName>style.visibility</p:attrName>
                                        </p:attrNameLst>
                                      </p:cBhvr>
                                      <p:to>
                                        <p:strVal val="visible"/>
                                      </p:to>
                                    </p:set>
                                    <p:anim calcmode="lin" valueType="num">
                                      <p:cBhvr additive="base">
                                        <p:cTn id="7" dur="1000"/>
                                        <p:tgtEl>
                                          <p:spTgt spid="360">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60">
                                            <p:txEl>
                                              <p:pRg st="1" end="1"/>
                                            </p:txEl>
                                          </p:spTgt>
                                        </p:tgtEl>
                                        <p:attrNameLst>
                                          <p:attrName>style.visibility</p:attrName>
                                        </p:attrNameLst>
                                      </p:cBhvr>
                                      <p:to>
                                        <p:strVal val="visible"/>
                                      </p:to>
                                    </p:set>
                                    <p:anim calcmode="lin" valueType="num">
                                      <p:cBhvr additive="base">
                                        <p:cTn id="12" dur="1000"/>
                                        <p:tgtEl>
                                          <p:spTgt spid="360">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60">
                                            <p:txEl>
                                              <p:pRg st="2" end="2"/>
                                            </p:txEl>
                                          </p:spTgt>
                                        </p:tgtEl>
                                        <p:attrNameLst>
                                          <p:attrName>style.visibility</p:attrName>
                                        </p:attrNameLst>
                                      </p:cBhvr>
                                      <p:to>
                                        <p:strVal val="visible"/>
                                      </p:to>
                                    </p:set>
                                    <p:anim calcmode="lin" valueType="num">
                                      <p:cBhvr additive="base">
                                        <p:cTn id="17" dur="1000"/>
                                        <p:tgtEl>
                                          <p:spTgt spid="360">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60">
                                            <p:txEl>
                                              <p:pRg st="3" end="3"/>
                                            </p:txEl>
                                          </p:spTgt>
                                        </p:tgtEl>
                                        <p:attrNameLst>
                                          <p:attrName>style.visibility</p:attrName>
                                        </p:attrNameLst>
                                      </p:cBhvr>
                                      <p:to>
                                        <p:strVal val="visible"/>
                                      </p:to>
                                    </p:set>
                                    <p:anim calcmode="lin" valueType="num">
                                      <p:cBhvr additive="base">
                                        <p:cTn id="22" dur="1000"/>
                                        <p:tgtEl>
                                          <p:spTgt spid="360">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365" name="Shape 365"/>
        <p:cNvGrpSpPr/>
        <p:nvPr/>
      </p:nvGrpSpPr>
      <p:grpSpPr>
        <a:xfrm>
          <a:off x="0" y="0"/>
          <a:ext cx="0" cy="0"/>
          <a:chOff x="0" y="0"/>
          <a:chExt cx="0" cy="0"/>
        </a:xfrm>
      </p:grpSpPr>
      <p:sp>
        <p:nvSpPr>
          <p:cNvPr id="366" name="Google Shape;366;g115edf558da_0_0"/>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 box testing</a:t>
            </a:r>
            <a:endParaRPr lang="en-US"/>
          </a:p>
        </p:txBody>
      </p:sp>
      <p:sp>
        <p:nvSpPr>
          <p:cNvPr id="367" name="Google Shape;367;g115edf558da_0_0"/>
          <p:cNvSpPr txBox="1"/>
          <p:nvPr/>
        </p:nvSpPr>
        <p:spPr>
          <a:xfrm>
            <a:off x="613350" y="14469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Test có thể bắt đầu ở giai đoạn sớm hơn, không cần phải chờ đợi cho GUI để có thể test.</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Test kỹ càng hơn, có thể bao phủ hầu hết các đường dẫn.</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Thích hợp trong việc tìm kiếm lỗi và các vấn đề trong mã lệnh.</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Cho phép tìm kiếm các lỗi ẩn bên trong.</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68" name="Google Shape;368;g115edf558da_0_0"/>
          <p:cNvSpPr txBox="1"/>
          <p:nvPr/>
        </p:nvSpPr>
        <p:spPr>
          <a:xfrm>
            <a:off x="613350" y="762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Ưu điểm</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 Kiểm thử hộp trắng</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7">
                                            <p:txEl>
                                              <p:pRg st="0" end="0"/>
                                            </p:txEl>
                                          </p:spTgt>
                                        </p:tgtEl>
                                        <p:attrNameLst>
                                          <p:attrName>style.visibility</p:attrName>
                                        </p:attrNameLst>
                                      </p:cBhvr>
                                      <p:to>
                                        <p:strVal val="visible"/>
                                      </p:to>
                                    </p:set>
                                    <p:anim calcmode="lin" valueType="num">
                                      <p:cBhvr additive="base">
                                        <p:cTn id="7" dur="1000"/>
                                        <p:tgtEl>
                                          <p:spTgt spid="367">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67">
                                            <p:txEl>
                                              <p:pRg st="1" end="1"/>
                                            </p:txEl>
                                          </p:spTgt>
                                        </p:tgtEl>
                                        <p:attrNameLst>
                                          <p:attrName>style.visibility</p:attrName>
                                        </p:attrNameLst>
                                      </p:cBhvr>
                                      <p:to>
                                        <p:strVal val="visible"/>
                                      </p:to>
                                    </p:set>
                                    <p:anim calcmode="lin" valueType="num">
                                      <p:cBhvr additive="base">
                                        <p:cTn id="12" dur="1000"/>
                                        <p:tgtEl>
                                          <p:spTgt spid="367">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67">
                                            <p:txEl>
                                              <p:pRg st="2" end="2"/>
                                            </p:txEl>
                                          </p:spTgt>
                                        </p:tgtEl>
                                        <p:attrNameLst>
                                          <p:attrName>style.visibility</p:attrName>
                                        </p:attrNameLst>
                                      </p:cBhvr>
                                      <p:to>
                                        <p:strVal val="visible"/>
                                      </p:to>
                                    </p:set>
                                    <p:anim calcmode="lin" valueType="num">
                                      <p:cBhvr additive="base">
                                        <p:cTn id="17" dur="1000"/>
                                        <p:tgtEl>
                                          <p:spTgt spid="367">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67">
                                            <p:txEl>
                                              <p:pRg st="3" end="3"/>
                                            </p:txEl>
                                          </p:spTgt>
                                        </p:tgtEl>
                                        <p:attrNameLst>
                                          <p:attrName>style.visibility</p:attrName>
                                        </p:attrNameLst>
                                      </p:cBhvr>
                                      <p:to>
                                        <p:strVal val="visible"/>
                                      </p:to>
                                    </p:set>
                                    <p:anim calcmode="lin" valueType="num">
                                      <p:cBhvr additive="base">
                                        <p:cTn id="22" dur="1000"/>
                                        <p:tgtEl>
                                          <p:spTgt spid="367">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372" name="Shape 372"/>
        <p:cNvGrpSpPr/>
        <p:nvPr/>
      </p:nvGrpSpPr>
      <p:grpSpPr>
        <a:xfrm>
          <a:off x="0" y="0"/>
          <a:ext cx="0" cy="0"/>
          <a:chOff x="0" y="0"/>
          <a:chExt cx="0" cy="0"/>
        </a:xfrm>
      </p:grpSpPr>
      <p:sp>
        <p:nvSpPr>
          <p:cNvPr id="373" name="Google Shape;373;g115edf558da_0_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 box testing</a:t>
            </a:r>
            <a:endParaRPr lang="en-US"/>
          </a:p>
        </p:txBody>
      </p:sp>
      <p:sp>
        <p:nvSpPr>
          <p:cNvPr id="374" name="Google Shape;374;g115edf558da_0_6"/>
          <p:cNvSpPr txBox="1"/>
          <p:nvPr/>
        </p:nvSpPr>
        <p:spPr>
          <a:xfrm>
            <a:off x="516300" y="8466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Các lập trình viên có thể tự kiểm tra.</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Giúp tối ưu việc mã hoá.</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Do yêu cầu kiến thức cấu trúc bên trong của phần mềm, nên việc kiểm soát lỗi tối đa nhất.</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74">
                                            <p:txEl>
                                              <p:pRg st="0" end="0"/>
                                            </p:txEl>
                                          </p:spTgt>
                                        </p:tgtEl>
                                        <p:attrNameLst>
                                          <p:attrName>style.visibility</p:attrName>
                                        </p:attrNameLst>
                                      </p:cBhvr>
                                      <p:to>
                                        <p:strVal val="visible"/>
                                      </p:to>
                                    </p:set>
                                    <p:anim calcmode="lin" valueType="num">
                                      <p:cBhvr additive="base">
                                        <p:cTn id="7" dur="1000"/>
                                        <p:tgtEl>
                                          <p:spTgt spid="374">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74">
                                            <p:txEl>
                                              <p:pRg st="1" end="1"/>
                                            </p:txEl>
                                          </p:spTgt>
                                        </p:tgtEl>
                                        <p:attrNameLst>
                                          <p:attrName>style.visibility</p:attrName>
                                        </p:attrNameLst>
                                      </p:cBhvr>
                                      <p:to>
                                        <p:strVal val="visible"/>
                                      </p:to>
                                    </p:set>
                                    <p:anim calcmode="lin" valueType="num">
                                      <p:cBhvr additive="base">
                                        <p:cTn id="12" dur="1000"/>
                                        <p:tgtEl>
                                          <p:spTgt spid="374">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74">
                                            <p:txEl>
                                              <p:pRg st="2" end="2"/>
                                            </p:txEl>
                                          </p:spTgt>
                                        </p:tgtEl>
                                        <p:attrNameLst>
                                          <p:attrName>style.visibility</p:attrName>
                                        </p:attrNameLst>
                                      </p:cBhvr>
                                      <p:to>
                                        <p:strVal val="visible"/>
                                      </p:to>
                                    </p:set>
                                    <p:anim calcmode="lin" valueType="num">
                                      <p:cBhvr additive="base">
                                        <p:cTn id="17" dur="1000"/>
                                        <p:tgtEl>
                                          <p:spTgt spid="374">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378" name="Shape 378"/>
        <p:cNvGrpSpPr/>
        <p:nvPr/>
      </p:nvGrpSpPr>
      <p:grpSpPr>
        <a:xfrm>
          <a:off x="0" y="0"/>
          <a:ext cx="0" cy="0"/>
          <a:chOff x="0" y="0"/>
          <a:chExt cx="0" cy="0"/>
        </a:xfrm>
      </p:grpSpPr>
      <p:sp>
        <p:nvSpPr>
          <p:cNvPr id="379" name="Google Shape;379;g115edf558da_0_1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 box testing</a:t>
            </a:r>
            <a:endParaRPr lang="en-US"/>
          </a:p>
        </p:txBody>
      </p:sp>
      <p:sp>
        <p:nvSpPr>
          <p:cNvPr id="380" name="Google Shape;380;g115edf558da_0_12"/>
          <p:cNvSpPr txBox="1"/>
          <p:nvPr/>
        </p:nvSpPr>
        <p:spPr>
          <a:xfrm>
            <a:off x="613350" y="14469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140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Vì các bài kiểm tra rất phức tạp, đòi hỏi phải có các nguồn lực có tay nghề cao, với kiến thức sâu rộng về lập trình và thực hiện.</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1B1B1B"/>
                </a:solidFill>
                <a:latin typeface="Quattrocento Sans" panose="020B0502050000020003"/>
                <a:ea typeface="Quattrocento Sans" panose="020B0502050000020003"/>
                <a:cs typeface="Quattrocento Sans" panose="020B0502050000020003"/>
                <a:sym typeface="Quattrocento Sans" panose="020B0502050000020003"/>
              </a:rPr>
              <a:t>Không thể kiểm thử được hết các đường dẫn.</a:t>
            </a:r>
            <a:endParaRPr sz="3600">
              <a:solidFill>
                <a:srgbClr val="1B1B1B"/>
              </a:solidFill>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1B1B1B"/>
                </a:solidFill>
                <a:latin typeface="Quattrocento Sans" panose="020B0502050000020003"/>
                <a:ea typeface="Quattrocento Sans" panose="020B0502050000020003"/>
                <a:cs typeface="Quattrocento Sans" panose="020B0502050000020003"/>
                <a:sym typeface="Quattrocento Sans" panose="020B0502050000020003"/>
              </a:rPr>
              <a:t>Kết quả có độ chính xác không cao do con người tự tính toán nên có thể dẫn đến nhầm lẫn.</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81" name="Google Shape;381;g115edf558da_0_12"/>
          <p:cNvSpPr txBox="1"/>
          <p:nvPr/>
        </p:nvSpPr>
        <p:spPr>
          <a:xfrm>
            <a:off x="613350" y="762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Nhược </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điểm Kiểm thử hộp trắng</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80">
                                            <p:txEl>
                                              <p:pRg st="0" end="0"/>
                                            </p:txEl>
                                          </p:spTgt>
                                        </p:tgtEl>
                                        <p:attrNameLst>
                                          <p:attrName>style.visibility</p:attrName>
                                        </p:attrNameLst>
                                      </p:cBhvr>
                                      <p:to>
                                        <p:strVal val="visible"/>
                                      </p:to>
                                    </p:set>
                                    <p:anim calcmode="lin" valueType="num">
                                      <p:cBhvr additive="base">
                                        <p:cTn id="7" dur="1000"/>
                                        <p:tgtEl>
                                          <p:spTgt spid="380">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80">
                                            <p:txEl>
                                              <p:pRg st="1" end="1"/>
                                            </p:txEl>
                                          </p:spTgt>
                                        </p:tgtEl>
                                        <p:attrNameLst>
                                          <p:attrName>style.visibility</p:attrName>
                                        </p:attrNameLst>
                                      </p:cBhvr>
                                      <p:to>
                                        <p:strVal val="visible"/>
                                      </p:to>
                                    </p:set>
                                    <p:anim calcmode="lin" valueType="num">
                                      <p:cBhvr additive="base">
                                        <p:cTn id="12" dur="1000"/>
                                        <p:tgtEl>
                                          <p:spTgt spid="380">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80">
                                            <p:txEl>
                                              <p:pRg st="2" end="2"/>
                                            </p:txEl>
                                          </p:spTgt>
                                        </p:tgtEl>
                                        <p:attrNameLst>
                                          <p:attrName>style.visibility</p:attrName>
                                        </p:attrNameLst>
                                      </p:cBhvr>
                                      <p:to>
                                        <p:strVal val="visible"/>
                                      </p:to>
                                    </p:set>
                                    <p:anim calcmode="lin" valueType="num">
                                      <p:cBhvr additive="base">
                                        <p:cTn id="17" dur="1000"/>
                                        <p:tgtEl>
                                          <p:spTgt spid="380">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385" name="Shape 385"/>
        <p:cNvGrpSpPr/>
        <p:nvPr/>
      </p:nvGrpSpPr>
      <p:grpSpPr>
        <a:xfrm>
          <a:off x="0" y="0"/>
          <a:ext cx="0" cy="0"/>
          <a:chOff x="0" y="0"/>
          <a:chExt cx="0" cy="0"/>
        </a:xfrm>
      </p:grpSpPr>
      <p:sp>
        <p:nvSpPr>
          <p:cNvPr id="386" name="Google Shape;386;g115edf558da_0_18"/>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 box testing</a:t>
            </a:r>
            <a:endParaRPr lang="en-US"/>
          </a:p>
        </p:txBody>
      </p:sp>
      <p:sp>
        <p:nvSpPr>
          <p:cNvPr id="387" name="Google Shape;387;g115edf558da_0_18"/>
          <p:cNvSpPr txBox="1"/>
          <p:nvPr/>
        </p:nvSpPr>
        <p:spPr>
          <a:xfrm>
            <a:off x="516300" y="8466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Chương trình sai do thiếu logic.</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Dễ bị miss các case đặc biệt nếu vòng lặp thuật toán phức tạp</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Không thể đảm bảo rằng chương trình đã tuân theo đặc tả và cover hết các trường hợp.</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87">
                                            <p:txEl>
                                              <p:pRg st="0" end="0"/>
                                            </p:txEl>
                                          </p:spTgt>
                                        </p:tgtEl>
                                        <p:attrNameLst>
                                          <p:attrName>style.visibility</p:attrName>
                                        </p:attrNameLst>
                                      </p:cBhvr>
                                      <p:to>
                                        <p:strVal val="visible"/>
                                      </p:to>
                                    </p:set>
                                    <p:anim calcmode="lin" valueType="num">
                                      <p:cBhvr additive="base">
                                        <p:cTn id="7" dur="1000"/>
                                        <p:tgtEl>
                                          <p:spTgt spid="387">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87">
                                            <p:txEl>
                                              <p:pRg st="1" end="1"/>
                                            </p:txEl>
                                          </p:spTgt>
                                        </p:tgtEl>
                                        <p:attrNameLst>
                                          <p:attrName>style.visibility</p:attrName>
                                        </p:attrNameLst>
                                      </p:cBhvr>
                                      <p:to>
                                        <p:strVal val="visible"/>
                                      </p:to>
                                    </p:set>
                                    <p:anim calcmode="lin" valueType="num">
                                      <p:cBhvr additive="base">
                                        <p:cTn id="12" dur="1000"/>
                                        <p:tgtEl>
                                          <p:spTgt spid="387">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87">
                                            <p:txEl>
                                              <p:pRg st="2" end="2"/>
                                            </p:txEl>
                                          </p:spTgt>
                                        </p:tgtEl>
                                        <p:attrNameLst>
                                          <p:attrName>style.visibility</p:attrName>
                                        </p:attrNameLst>
                                      </p:cBhvr>
                                      <p:to>
                                        <p:strVal val="visible"/>
                                      </p:to>
                                    </p:set>
                                    <p:anim calcmode="lin" valueType="num">
                                      <p:cBhvr additive="base">
                                        <p:cTn id="17" dur="1000"/>
                                        <p:tgtEl>
                                          <p:spTgt spid="387">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33" name="Shape 133"/>
        <p:cNvGrpSpPr/>
        <p:nvPr/>
      </p:nvGrpSpPr>
      <p:grpSpPr>
        <a:xfrm>
          <a:off x="0" y="0"/>
          <a:ext cx="0" cy="0"/>
          <a:chOff x="0" y="0"/>
          <a:chExt cx="0" cy="0"/>
        </a:xfrm>
      </p:grpSpPr>
      <p:sp>
        <p:nvSpPr>
          <p:cNvPr id="134" name="Google Shape;134;g112c730af4f_0_352"/>
          <p:cNvSpPr/>
          <p:nvPr/>
        </p:nvSpPr>
        <p:spPr>
          <a:xfrm>
            <a:off x="3471675" y="3049625"/>
            <a:ext cx="8034600" cy="92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5400"/>
              <a:buFont typeface="Arial" panose="020B0604020202020204"/>
              <a:buNone/>
            </a:pPr>
            <a:r>
              <a:rPr lang="en-US" sz="5400" b="1" cap="small">
                <a:solidFill>
                  <a:srgbClr val="FFA15D"/>
                </a:solidFill>
                <a:latin typeface="Calibri" panose="020F0502020204030204"/>
                <a:ea typeface="Calibri" panose="020F0502020204030204"/>
                <a:cs typeface="Calibri" panose="020F0502020204030204"/>
                <a:sym typeface="Calibri" panose="020F0502020204030204"/>
              </a:rPr>
              <a:t>static testing - kiểm thử tĩnh</a:t>
            </a:r>
            <a:endParaRPr sz="5400" b="1" i="0" u="none" strike="noStrike" cap="small">
              <a:solidFill>
                <a:srgbClr val="FFA15D"/>
              </a:solidFill>
              <a:latin typeface="Calibri" panose="020F0502020204030204"/>
              <a:ea typeface="Calibri" panose="020F0502020204030204"/>
              <a:cs typeface="Calibri" panose="020F0502020204030204"/>
              <a:sym typeface="Calibri" panose="020F0502020204030204"/>
            </a:endParaRPr>
          </a:p>
        </p:txBody>
      </p:sp>
      <p:cxnSp>
        <p:nvCxnSpPr>
          <p:cNvPr id="135" name="Google Shape;135;g112c730af4f_0_352"/>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136" name="Google Shape;136;g112c730af4f_0_352"/>
          <p:cNvPicPr preferRelativeResize="0"/>
          <p:nvPr/>
        </p:nvPicPr>
        <p:blipFill rotWithShape="1">
          <a:blip r:embed="rId1"/>
          <a:srcRect/>
          <a:stretch>
            <a:fillRect/>
          </a:stretch>
        </p:blipFill>
        <p:spPr>
          <a:xfrm>
            <a:off x="1037870" y="1143000"/>
            <a:ext cx="2543400" cy="3782100"/>
          </a:xfrm>
          <a:prstGeom prst="ellipse">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391" name="Shape 391"/>
        <p:cNvGrpSpPr/>
        <p:nvPr/>
      </p:nvGrpSpPr>
      <p:grpSpPr>
        <a:xfrm>
          <a:off x="0" y="0"/>
          <a:ext cx="0" cy="0"/>
          <a:chOff x="0" y="0"/>
          <a:chExt cx="0" cy="0"/>
        </a:xfrm>
      </p:grpSpPr>
      <p:sp>
        <p:nvSpPr>
          <p:cNvPr id="392" name="Google Shape;392;g115edf558da_0_2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 box testing</a:t>
            </a:r>
            <a:endParaRPr lang="en-US"/>
          </a:p>
        </p:txBody>
      </p:sp>
      <p:sp>
        <p:nvSpPr>
          <p:cNvPr id="393" name="Google Shape;393;g115edf558da_0_23"/>
          <p:cNvSpPr txBox="1"/>
          <p:nvPr/>
        </p:nvSpPr>
        <p:spPr>
          <a:xfrm>
            <a:off x="613350" y="14469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140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Lỗi cú pháp ví dụ như thiếu dấu kết thúc một câu lệnh, một số ngôn ngữ từ khoá phân biệt chữ hoa, chữ thường thì lại  gõ chữ hoa, v.v. gọi nôm na là lỗi chính tả.</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94" name="Google Shape;394;g115edf558da_0_23"/>
          <p:cNvSpPr txBox="1"/>
          <p:nvPr/>
        </p:nvSpPr>
        <p:spPr>
          <a:xfrm>
            <a:off x="613350" y="762150"/>
            <a:ext cx="11578800" cy="769500"/>
          </a:xfrm>
          <a:prstGeom prst="rect">
            <a:avLst/>
          </a:prstGeom>
          <a:noFill/>
          <a:ln>
            <a:noFill/>
          </a:ln>
        </p:spPr>
        <p:txBody>
          <a:bodyPr spcFirstLastPara="1" wrap="square" lIns="91425" tIns="91425" rIns="91425" bIns="91425" anchor="t" anchorCtr="0">
            <a:spAutoFit/>
          </a:bodyPr>
          <a:lstStyle/>
          <a:p>
            <a:pPr marL="342900" lvl="0" indent="-406400" algn="l" rtl="0">
              <a:spcBef>
                <a:spcPts val="0"/>
              </a:spcBef>
              <a:spcAft>
                <a:spcPts val="0"/>
              </a:spcAft>
              <a:buClr>
                <a:srgbClr val="FF5A33"/>
              </a:buClr>
              <a:buSzPts val="3800"/>
              <a:buFont typeface="Quattrocento Sans" panose="020B0502050000020003"/>
              <a:buChar char="❑"/>
            </a:pPr>
            <a:r>
              <a:rPr lang="en-US" sz="38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Các lỗi điển hình được tìm thấy bởi</a:t>
            </a:r>
            <a:r>
              <a:rPr lang="en-US" sz="38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 Kiểm thử hộp trắng</a:t>
            </a:r>
            <a:endParaRPr sz="38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395" name="Google Shape;395;g115edf558da_0_23"/>
          <p:cNvPicPr preferRelativeResize="0"/>
          <p:nvPr/>
        </p:nvPicPr>
        <p:blipFill>
          <a:blip r:embed="rId1"/>
          <a:stretch>
            <a:fillRect/>
          </a:stretch>
        </p:blipFill>
        <p:spPr>
          <a:xfrm>
            <a:off x="2787616" y="3429000"/>
            <a:ext cx="8794686" cy="31743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93">
                                            <p:txEl>
                                              <p:pRg st="0" end="0"/>
                                            </p:txEl>
                                          </p:spTgt>
                                        </p:tgtEl>
                                        <p:attrNameLst>
                                          <p:attrName>style.visibility</p:attrName>
                                        </p:attrNameLst>
                                      </p:cBhvr>
                                      <p:to>
                                        <p:strVal val="visible"/>
                                      </p:to>
                                    </p:set>
                                    <p:anim calcmode="lin" valueType="num">
                                      <p:cBhvr additive="base">
                                        <p:cTn id="7" dur="1000"/>
                                        <p:tgtEl>
                                          <p:spTgt spid="393">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399" name="Shape 399"/>
        <p:cNvGrpSpPr/>
        <p:nvPr/>
      </p:nvGrpSpPr>
      <p:grpSpPr>
        <a:xfrm>
          <a:off x="0" y="0"/>
          <a:ext cx="0" cy="0"/>
          <a:chOff x="0" y="0"/>
          <a:chExt cx="0" cy="0"/>
        </a:xfrm>
      </p:grpSpPr>
      <p:sp>
        <p:nvSpPr>
          <p:cNvPr id="400" name="Google Shape;400;g115edf558da_0_30"/>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 box testing</a:t>
            </a:r>
            <a:endParaRPr lang="en-US"/>
          </a:p>
        </p:txBody>
      </p:sp>
      <p:sp>
        <p:nvSpPr>
          <p:cNvPr id="401" name="Google Shape;401;g115edf558da_0_30"/>
          <p:cNvSpPr txBox="1"/>
          <p:nvPr/>
        </p:nvSpPr>
        <p:spPr>
          <a:xfrm>
            <a:off x="516300" y="846600"/>
            <a:ext cx="11675700" cy="5411100"/>
          </a:xfrm>
          <a:prstGeom prst="rect">
            <a:avLst/>
          </a:prstGeom>
          <a:noFill/>
          <a:ln>
            <a:noFill/>
          </a:ln>
        </p:spPr>
        <p:txBody>
          <a:bodyPr spcFirstLastPara="1" wrap="square" lIns="91425" tIns="45700" rIns="91425" bIns="45700" anchor="t" anchorCtr="0">
            <a:normAutofit/>
          </a:bodyPr>
          <a:lstStyle/>
          <a:p>
            <a:pPr marL="742950" lvl="1" indent="-336550" algn="l" rtl="0">
              <a:lnSpc>
                <a:spcPct val="115000"/>
              </a:lnSpc>
              <a:spcBef>
                <a:spcPts val="1400"/>
              </a:spcBef>
              <a:spcAft>
                <a:spcPts val="0"/>
              </a:spcAft>
              <a:buClr>
                <a:srgbClr val="FF5A33"/>
              </a:buClr>
              <a:buSzPts val="3200"/>
              <a:buFont typeface="Quattrocento Sans" panose="020B0502050000020003"/>
              <a:buChar char="❖"/>
            </a:pPr>
            <a:r>
              <a:rPr lang="en-US" sz="32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Lỗi thực thi thường xảy ra do người lập trình viết code ẩu, không lường hết các trường hợp xảy ra, khiến chương trình đang chạy thì bị lỗi treo màn hình, thoát khỏi chương trình hoặc thoát luôn chương trình, v.v. Lỗi này có thể dễ dàng phát hiện bằng cách Debug.</a:t>
            </a:r>
            <a:endParaRPr sz="3200">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402" name="Google Shape;402;g115edf558da_0_30"/>
          <p:cNvPicPr preferRelativeResize="0"/>
          <p:nvPr/>
        </p:nvPicPr>
        <p:blipFill>
          <a:blip r:embed="rId1"/>
          <a:stretch>
            <a:fillRect/>
          </a:stretch>
        </p:blipFill>
        <p:spPr>
          <a:xfrm>
            <a:off x="3474500" y="3787125"/>
            <a:ext cx="8323025" cy="23614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01">
                                            <p:txEl>
                                              <p:pRg st="0" end="0"/>
                                            </p:txEl>
                                          </p:spTgt>
                                        </p:tgtEl>
                                        <p:attrNameLst>
                                          <p:attrName>style.visibility</p:attrName>
                                        </p:attrNameLst>
                                      </p:cBhvr>
                                      <p:to>
                                        <p:strVal val="visible"/>
                                      </p:to>
                                    </p:set>
                                    <p:anim calcmode="lin" valueType="num">
                                      <p:cBhvr additive="base">
                                        <p:cTn id="7" dur="1000"/>
                                        <p:tgtEl>
                                          <p:spTgt spid="401">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406" name="Shape 406"/>
        <p:cNvGrpSpPr/>
        <p:nvPr/>
      </p:nvGrpSpPr>
      <p:grpSpPr>
        <a:xfrm>
          <a:off x="0" y="0"/>
          <a:ext cx="0" cy="0"/>
          <a:chOff x="0" y="0"/>
          <a:chExt cx="0" cy="0"/>
        </a:xfrm>
      </p:grpSpPr>
      <p:sp>
        <p:nvSpPr>
          <p:cNvPr id="407" name="Google Shape;407;g115edf558da_0_38"/>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white box testing</a:t>
            </a:r>
            <a:endParaRPr lang="en-US"/>
          </a:p>
        </p:txBody>
      </p:sp>
      <p:sp>
        <p:nvSpPr>
          <p:cNvPr id="408" name="Google Shape;408;g115edf558da_0_38"/>
          <p:cNvSpPr txBox="1"/>
          <p:nvPr/>
        </p:nvSpPr>
        <p:spPr>
          <a:xfrm>
            <a:off x="516300" y="8466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Lỗi logic do hiểu đặc tả yêu cầu sai ,do tư duy sai, thuật toán sai dẫn đến sai kết quả sai. Ví dụ sinh viên không biết viết thuật toán tìm ước số chung lớn nhất, không biết viết công thức nghiệm giải phương trình bậc 2, thực hiện sai giải thuật.</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08">
                                            <p:txEl>
                                              <p:pRg st="0" end="0"/>
                                            </p:txEl>
                                          </p:spTgt>
                                        </p:tgtEl>
                                        <p:attrNameLst>
                                          <p:attrName>style.visibility</p:attrName>
                                        </p:attrNameLst>
                                      </p:cBhvr>
                                      <p:to>
                                        <p:strVal val="visible"/>
                                      </p:to>
                                    </p:set>
                                    <p:anim calcmode="lin" valueType="num">
                                      <p:cBhvr additive="base">
                                        <p:cTn id="7" dur="1000"/>
                                        <p:tgtEl>
                                          <p:spTgt spid="408">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412" name="Shape 412"/>
        <p:cNvGrpSpPr/>
        <p:nvPr/>
      </p:nvGrpSpPr>
      <p:grpSpPr>
        <a:xfrm>
          <a:off x="0" y="0"/>
          <a:ext cx="0" cy="0"/>
          <a:chOff x="0" y="0"/>
          <a:chExt cx="0" cy="0"/>
        </a:xfrm>
      </p:grpSpPr>
      <p:sp>
        <p:nvSpPr>
          <p:cNvPr id="413" name="Google Shape;413;g113204b73d8_0_0"/>
          <p:cNvSpPr/>
          <p:nvPr/>
        </p:nvSpPr>
        <p:spPr>
          <a:xfrm>
            <a:off x="3581275" y="3031550"/>
            <a:ext cx="8633700" cy="581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5400"/>
              <a:buFont typeface="Arial" panose="020B0604020202020204"/>
              <a:buNone/>
            </a:pPr>
            <a:r>
              <a:rPr lang="en-US" sz="5400" b="1" cap="small">
                <a:solidFill>
                  <a:srgbClr val="FFA15D"/>
                </a:solidFill>
                <a:latin typeface="Calibri" panose="020F0502020204030204"/>
                <a:ea typeface="Calibri" panose="020F0502020204030204"/>
                <a:cs typeface="Calibri" panose="020F0502020204030204"/>
                <a:sym typeface="Calibri" panose="020F0502020204030204"/>
              </a:rPr>
              <a:t>kiểm thử </a:t>
            </a:r>
            <a:r>
              <a:rPr lang="en-US" sz="5400" b="1" cap="small">
                <a:solidFill>
                  <a:srgbClr val="FFA15D"/>
                </a:solidFill>
                <a:latin typeface="Calibri" panose="020F0502020204030204"/>
                <a:ea typeface="Calibri" panose="020F0502020204030204"/>
                <a:cs typeface="Calibri" panose="020F0502020204030204"/>
                <a:sym typeface="Calibri" panose="020F0502020204030204"/>
              </a:rPr>
              <a:t>phi chức năng</a:t>
            </a:r>
            <a:endParaRPr sz="5400" b="1" i="0" u="none" strike="noStrike" cap="small">
              <a:solidFill>
                <a:srgbClr val="FFA15D"/>
              </a:solidFill>
              <a:latin typeface="Calibri" panose="020F0502020204030204"/>
              <a:ea typeface="Calibri" panose="020F0502020204030204"/>
              <a:cs typeface="Calibri" panose="020F0502020204030204"/>
              <a:sym typeface="Calibri" panose="020F0502020204030204"/>
            </a:endParaRPr>
          </a:p>
        </p:txBody>
      </p:sp>
      <p:cxnSp>
        <p:nvCxnSpPr>
          <p:cNvPr id="414" name="Google Shape;414;g113204b73d8_0_0"/>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415" name="Google Shape;415;g113204b73d8_0_0"/>
          <p:cNvPicPr preferRelativeResize="0"/>
          <p:nvPr/>
        </p:nvPicPr>
        <p:blipFill rotWithShape="1">
          <a:blip r:embed="rId1"/>
          <a:srcRect/>
          <a:stretch>
            <a:fillRect/>
          </a:stretch>
        </p:blipFill>
        <p:spPr>
          <a:xfrm>
            <a:off x="1037870" y="1143000"/>
            <a:ext cx="2543400" cy="3782100"/>
          </a:xfrm>
          <a:prstGeom prst="ellipse">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419" name="Shape 419"/>
        <p:cNvGrpSpPr/>
        <p:nvPr/>
      </p:nvGrpSpPr>
      <p:grpSpPr>
        <a:xfrm>
          <a:off x="0" y="0"/>
          <a:ext cx="0" cy="0"/>
          <a:chOff x="0" y="0"/>
          <a:chExt cx="0" cy="0"/>
        </a:xfrm>
      </p:grpSpPr>
      <p:sp>
        <p:nvSpPr>
          <p:cNvPr id="420" name="Google Shape;420;g113204b73d8_0_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non-functional</a:t>
            </a:r>
            <a:r>
              <a:rPr lang="en-US"/>
              <a:t> testing</a:t>
            </a:r>
            <a:endParaRPr lang="en-US"/>
          </a:p>
        </p:txBody>
      </p:sp>
      <p:pic>
        <p:nvPicPr>
          <p:cNvPr id="421" name="Google Shape;421;g113204b73d8_0_6"/>
          <p:cNvPicPr preferRelativeResize="0"/>
          <p:nvPr/>
        </p:nvPicPr>
        <p:blipFill>
          <a:blip r:embed="rId1"/>
          <a:stretch>
            <a:fillRect/>
          </a:stretch>
        </p:blipFill>
        <p:spPr>
          <a:xfrm>
            <a:off x="2899000" y="1103100"/>
            <a:ext cx="5798500" cy="53001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425" name="Shape 425"/>
        <p:cNvGrpSpPr/>
        <p:nvPr/>
      </p:nvGrpSpPr>
      <p:grpSpPr>
        <a:xfrm>
          <a:off x="0" y="0"/>
          <a:ext cx="0" cy="0"/>
          <a:chOff x="0" y="0"/>
          <a:chExt cx="0" cy="0"/>
        </a:xfrm>
      </p:grpSpPr>
      <p:sp>
        <p:nvSpPr>
          <p:cNvPr id="426" name="Google Shape;426;g115edf558da_0_7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27" name="Google Shape;427;g115edf558da_0_72"/>
          <p:cNvSpPr txBox="1"/>
          <p:nvPr/>
        </p:nvSpPr>
        <p:spPr>
          <a:xfrm>
            <a:off x="613350" y="1446900"/>
            <a:ext cx="11675700" cy="5411100"/>
          </a:xfrm>
          <a:prstGeom prst="rect">
            <a:avLst/>
          </a:prstGeom>
          <a:noFill/>
          <a:ln>
            <a:noFill/>
          </a:ln>
        </p:spPr>
        <p:txBody>
          <a:bodyPr spcFirstLastPara="1" wrap="square" lIns="91425" tIns="45700" rIns="91425" bIns="45700" anchor="t" anchorCtr="0">
            <a:normAutofit/>
          </a:bodyPr>
          <a:lstStyle/>
          <a:p>
            <a:pPr marL="742950" lvl="1" indent="-361950" algn="l" rtl="0">
              <a:lnSpc>
                <a:spcPct val="115000"/>
              </a:lnSpc>
              <a:spcBef>
                <a:spcPts val="140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Ứng dụng làm việc trong điều kiện bình thường như thế nào?</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Ứng dụng hành xử như thế nào khi quá nhiều người dùng đăng nhập đồng thời?</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Ứng dụng có thể chịu được tải lớn không?</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Ứng dụng bảo mật tới mức nào?</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Ứng dụng có thể phục hồi từ bất kì sự cố nào hay không?</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428" name="Google Shape;428;g115edf558da_0_72"/>
          <p:cNvSpPr txBox="1"/>
          <p:nvPr/>
        </p:nvSpPr>
        <p:spPr>
          <a:xfrm>
            <a:off x="613350" y="762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Một số câu hỏi trước khi kiểm thử phi chức năng</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432" name="Shape 432"/>
        <p:cNvGrpSpPr/>
        <p:nvPr/>
      </p:nvGrpSpPr>
      <p:grpSpPr>
        <a:xfrm>
          <a:off x="0" y="0"/>
          <a:ext cx="0" cy="0"/>
          <a:chOff x="0" y="0"/>
          <a:chExt cx="0" cy="0"/>
        </a:xfrm>
      </p:grpSpPr>
      <p:sp>
        <p:nvSpPr>
          <p:cNvPr id="433" name="Google Shape;433;g115edf558da_0_9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34" name="Google Shape;434;g115edf558da_0_96"/>
          <p:cNvSpPr txBox="1"/>
          <p:nvPr/>
        </p:nvSpPr>
        <p:spPr>
          <a:xfrm>
            <a:off x="613350" y="1446900"/>
            <a:ext cx="11675700" cy="54111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phi chức năng (non-functional) được định nghĩa là một loại kiểm thử phần mềm để kiểm tra các khía cạnh phi chức năng (hiệu suất, khả năng sử dụng, độ tin cậy, v.v.) của ứng dụng phần mềm. Nó được thiết kế để kiểm tra sự sẵn sàng của một hệ thống theo các tham số không thuộc về chức năng và không bao giờ được giải quyết bằng kiểm thử chức năng.</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435" name="Google Shape;435;g115edf558da_0_96"/>
          <p:cNvSpPr txBox="1"/>
          <p:nvPr/>
        </p:nvSpPr>
        <p:spPr>
          <a:xfrm>
            <a:off x="613350" y="762150"/>
            <a:ext cx="115788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Non-Functional </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Testing - Kiểm thử phi chức năng</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34">
                                            <p:txEl>
                                              <p:pRg st="0" end="0"/>
                                            </p:txEl>
                                          </p:spTgt>
                                        </p:tgtEl>
                                        <p:attrNameLst>
                                          <p:attrName>style.visibility</p:attrName>
                                        </p:attrNameLst>
                                      </p:cBhvr>
                                      <p:to>
                                        <p:strVal val="visible"/>
                                      </p:to>
                                    </p:set>
                                    <p:anim calcmode="lin" valueType="num">
                                      <p:cBhvr additive="base">
                                        <p:cTn id="7" dur="1000"/>
                                        <p:tgtEl>
                                          <p:spTgt spid="434">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439" name="Shape 439"/>
        <p:cNvGrpSpPr/>
        <p:nvPr/>
      </p:nvGrpSpPr>
      <p:grpSpPr>
        <a:xfrm>
          <a:off x="0" y="0"/>
          <a:ext cx="0" cy="0"/>
          <a:chOff x="0" y="0"/>
          <a:chExt cx="0" cy="0"/>
        </a:xfrm>
      </p:grpSpPr>
      <p:sp>
        <p:nvSpPr>
          <p:cNvPr id="440" name="Google Shape;440;g116970c1675_0_2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41" name="Google Shape;441;g116970c1675_0_23"/>
          <p:cNvSpPr txBox="1"/>
          <p:nvPr/>
        </p:nvSpPr>
        <p:spPr>
          <a:xfrm>
            <a:off x="613350" y="1446900"/>
            <a:ext cx="11675700" cy="54111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tải trọng(Load Testing).</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về áp lực(Stress Testing).</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khối lượng(Volume Testing).</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bảo mật(Security Testing).</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442" name="Google Shape;442;g116970c1675_0_23"/>
          <p:cNvSpPr txBox="1"/>
          <p:nvPr/>
        </p:nvSpPr>
        <p:spPr>
          <a:xfrm>
            <a:off x="613350" y="762150"/>
            <a:ext cx="115788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Một số loại của Kiểm thử phi chức năng</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41">
                                            <p:txEl>
                                              <p:pRg st="0" end="0"/>
                                            </p:txEl>
                                          </p:spTgt>
                                        </p:tgtEl>
                                        <p:attrNameLst>
                                          <p:attrName>style.visibility</p:attrName>
                                        </p:attrNameLst>
                                      </p:cBhvr>
                                      <p:to>
                                        <p:strVal val="visible"/>
                                      </p:to>
                                    </p:set>
                                    <p:anim calcmode="lin" valueType="num">
                                      <p:cBhvr additive="base">
                                        <p:cTn id="7" dur="1000"/>
                                        <p:tgtEl>
                                          <p:spTgt spid="441">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41">
                                            <p:txEl>
                                              <p:pRg st="1" end="1"/>
                                            </p:txEl>
                                          </p:spTgt>
                                        </p:tgtEl>
                                        <p:attrNameLst>
                                          <p:attrName>style.visibility</p:attrName>
                                        </p:attrNameLst>
                                      </p:cBhvr>
                                      <p:to>
                                        <p:strVal val="visible"/>
                                      </p:to>
                                    </p:set>
                                    <p:anim calcmode="lin" valueType="num">
                                      <p:cBhvr additive="base">
                                        <p:cTn id="12" dur="1000"/>
                                        <p:tgtEl>
                                          <p:spTgt spid="441">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41">
                                            <p:txEl>
                                              <p:pRg st="2" end="2"/>
                                            </p:txEl>
                                          </p:spTgt>
                                        </p:tgtEl>
                                        <p:attrNameLst>
                                          <p:attrName>style.visibility</p:attrName>
                                        </p:attrNameLst>
                                      </p:cBhvr>
                                      <p:to>
                                        <p:strVal val="visible"/>
                                      </p:to>
                                    </p:set>
                                    <p:anim calcmode="lin" valueType="num">
                                      <p:cBhvr additive="base">
                                        <p:cTn id="17" dur="1000"/>
                                        <p:tgtEl>
                                          <p:spTgt spid="441">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41">
                                            <p:txEl>
                                              <p:pRg st="3" end="3"/>
                                            </p:txEl>
                                          </p:spTgt>
                                        </p:tgtEl>
                                        <p:attrNameLst>
                                          <p:attrName>style.visibility</p:attrName>
                                        </p:attrNameLst>
                                      </p:cBhvr>
                                      <p:to>
                                        <p:strVal val="visible"/>
                                      </p:to>
                                    </p:set>
                                    <p:anim calcmode="lin" valueType="num">
                                      <p:cBhvr additive="base">
                                        <p:cTn id="22" dur="1000"/>
                                        <p:tgtEl>
                                          <p:spTgt spid="441">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446" name="Shape 446"/>
        <p:cNvGrpSpPr/>
        <p:nvPr/>
      </p:nvGrpSpPr>
      <p:grpSpPr>
        <a:xfrm>
          <a:off x="0" y="0"/>
          <a:ext cx="0" cy="0"/>
          <a:chOff x="0" y="0"/>
          <a:chExt cx="0" cy="0"/>
        </a:xfrm>
      </p:grpSpPr>
      <p:sp>
        <p:nvSpPr>
          <p:cNvPr id="447" name="Google Shape;447;g115edf558da_0_147"/>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48" name="Google Shape;448;g115edf558da_0_147"/>
          <p:cNvSpPr txBox="1"/>
          <p:nvPr/>
        </p:nvSpPr>
        <p:spPr>
          <a:xfrm>
            <a:off x="476425" y="937550"/>
            <a:ext cx="11578800" cy="54111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tải trọng(Load Testing): </a:t>
            </a: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Là  kiểm tra hệ thống bằng cách tăng tải liên tục và đều đặn cho hệ thống cho đến khi đạt đến giới hạn ngưỡng.</a:t>
            </a:r>
            <a:endParaRPr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Ví dụ: Một trang web của Airline đã có hiện tượng chậm và xuất hiện trạng thái loading khi có hơn 10000 người dùng trong đợi ưu đãi mùa tết.</a:t>
            </a:r>
            <a:endParaRPr sz="1500">
              <a:solidFill>
                <a:srgbClr val="2D313B"/>
              </a:solidFill>
              <a:highlight>
                <a:srgbClr val="FFFFFF"/>
              </a:highlight>
              <a:latin typeface="Roboto" panose="02000000000000000000"/>
              <a:ea typeface="Roboto" panose="02000000000000000000"/>
              <a:cs typeface="Roboto" panose="02000000000000000000"/>
              <a:sym typeface="Roboto" panose="02000000000000000000"/>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48">
                                            <p:txEl>
                                              <p:pRg st="0" end="0"/>
                                            </p:txEl>
                                          </p:spTgt>
                                        </p:tgtEl>
                                        <p:attrNameLst>
                                          <p:attrName>style.visibility</p:attrName>
                                        </p:attrNameLst>
                                      </p:cBhvr>
                                      <p:to>
                                        <p:strVal val="visible"/>
                                      </p:to>
                                    </p:set>
                                    <p:anim calcmode="lin" valueType="num">
                                      <p:cBhvr additive="base">
                                        <p:cTn id="7" dur="1000"/>
                                        <p:tgtEl>
                                          <p:spTgt spid="448">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48">
                                            <p:txEl>
                                              <p:pRg st="1" end="1"/>
                                            </p:txEl>
                                          </p:spTgt>
                                        </p:tgtEl>
                                        <p:attrNameLst>
                                          <p:attrName>style.visibility</p:attrName>
                                        </p:attrNameLst>
                                      </p:cBhvr>
                                      <p:to>
                                        <p:strVal val="visible"/>
                                      </p:to>
                                    </p:set>
                                    <p:anim calcmode="lin" valueType="num">
                                      <p:cBhvr additive="base">
                                        <p:cTn id="12" dur="1000"/>
                                        <p:tgtEl>
                                          <p:spTgt spid="448">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452" name="Shape 452"/>
        <p:cNvGrpSpPr/>
        <p:nvPr/>
      </p:nvGrpSpPr>
      <p:grpSpPr>
        <a:xfrm>
          <a:off x="0" y="0"/>
          <a:ext cx="0" cy="0"/>
          <a:chOff x="0" y="0"/>
          <a:chExt cx="0" cy="0"/>
        </a:xfrm>
      </p:grpSpPr>
      <p:sp>
        <p:nvSpPr>
          <p:cNvPr id="453" name="Google Shape;453;g115edf558da_0_157"/>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54" name="Google Shape;454;g115edf558da_0_157"/>
          <p:cNvSpPr txBox="1"/>
          <p:nvPr/>
        </p:nvSpPr>
        <p:spPr>
          <a:xfrm>
            <a:off x="458250" y="901175"/>
            <a:ext cx="11578800" cy="54111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sức chịu đựng(Stress Testing): </a:t>
            </a: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Là  </a:t>
            </a: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Kiểm tra tập trung vào các trạng thái tới hạn, các “điểm chết”, các tình huống bất thường...</a:t>
            </a:r>
            <a:endParaRPr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Ví dụ: </a:t>
            </a: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Một trang web của Airline đã bị down khi có 100000 lượt truy cập vào website.</a:t>
            </a:r>
            <a:endParaRPr sz="1500">
              <a:solidFill>
                <a:srgbClr val="2D313B"/>
              </a:solidFill>
              <a:highlight>
                <a:srgbClr val="FFFFFF"/>
              </a:highlight>
              <a:latin typeface="Roboto" panose="02000000000000000000"/>
              <a:ea typeface="Roboto" panose="02000000000000000000"/>
              <a:cs typeface="Roboto" panose="02000000000000000000"/>
              <a:sym typeface="Roboto" panose="02000000000000000000"/>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54">
                                            <p:txEl>
                                              <p:pRg st="0" end="0"/>
                                            </p:txEl>
                                          </p:spTgt>
                                        </p:tgtEl>
                                        <p:attrNameLst>
                                          <p:attrName>style.visibility</p:attrName>
                                        </p:attrNameLst>
                                      </p:cBhvr>
                                      <p:to>
                                        <p:strVal val="visible"/>
                                      </p:to>
                                    </p:set>
                                    <p:anim calcmode="lin" valueType="num">
                                      <p:cBhvr additive="base">
                                        <p:cTn id="7" dur="1000"/>
                                        <p:tgtEl>
                                          <p:spTgt spid="454">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54">
                                            <p:txEl>
                                              <p:pRg st="1" end="1"/>
                                            </p:txEl>
                                          </p:spTgt>
                                        </p:tgtEl>
                                        <p:attrNameLst>
                                          <p:attrName>style.visibility</p:attrName>
                                        </p:attrNameLst>
                                      </p:cBhvr>
                                      <p:to>
                                        <p:strVal val="visible"/>
                                      </p:to>
                                    </p:set>
                                    <p:anim calcmode="lin" valueType="num">
                                      <p:cBhvr additive="base">
                                        <p:cTn id="12" dur="1000"/>
                                        <p:tgtEl>
                                          <p:spTgt spid="454">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40" name="Shape 140"/>
        <p:cNvGrpSpPr/>
        <p:nvPr/>
      </p:nvGrpSpPr>
      <p:grpSpPr>
        <a:xfrm>
          <a:off x="0" y="0"/>
          <a:ext cx="0" cy="0"/>
          <a:chOff x="0" y="0"/>
          <a:chExt cx="0" cy="0"/>
        </a:xfrm>
      </p:grpSpPr>
      <p:sp>
        <p:nvSpPr>
          <p:cNvPr id="141" name="Google Shape;141;g11470f59a61_0_23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static </a:t>
            </a:r>
            <a:r>
              <a:rPr lang="en-US"/>
              <a:t>testing</a:t>
            </a:r>
            <a:endParaRPr lang="en-US"/>
          </a:p>
        </p:txBody>
      </p:sp>
      <p:sp>
        <p:nvSpPr>
          <p:cNvPr id="142" name="Google Shape;142;g11470f59a61_0_236"/>
          <p:cNvSpPr txBox="1"/>
          <p:nvPr/>
        </p:nvSpPr>
        <p:spPr>
          <a:xfrm>
            <a:off x="617100" y="1701675"/>
            <a:ext cx="11425200" cy="4883400"/>
          </a:xfrm>
          <a:prstGeom prst="rect">
            <a:avLst/>
          </a:prstGeom>
          <a:noFill/>
          <a:ln>
            <a:noFill/>
          </a:ln>
        </p:spPr>
        <p:txBody>
          <a:bodyPr spcFirstLastPara="1" wrap="square" lIns="91425" tIns="45700" rIns="91425" bIns="45700" anchor="t" anchorCtr="0">
            <a:normAutofit/>
          </a:bodyPr>
          <a:lstStyle/>
          <a:p>
            <a:pPr marL="742950" lvl="1" indent="-349250" algn="l" rtl="0">
              <a:spcBef>
                <a:spcPts val="480"/>
              </a:spcBef>
              <a:spcAft>
                <a:spcPts val="0"/>
              </a:spcAft>
              <a:buClr>
                <a:srgbClr val="FF5A33"/>
              </a:buClr>
              <a:buSzPts val="3400"/>
              <a:buFont typeface="Quattrocento Sans" panose="020B0502050000020003"/>
              <a:buChar char="❖"/>
            </a:pPr>
            <a:r>
              <a:rPr lang="en-US"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tĩnh là  hoạt động kiểm tra bằng cách Review và sẽ không chạy chương trình (hoặc phần mềm) để kiểm thử.</a:t>
            </a:r>
            <a:endParaRPr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49250" algn="l" rtl="0">
              <a:spcBef>
                <a:spcPts val="480"/>
              </a:spcBef>
              <a:spcAft>
                <a:spcPts val="0"/>
              </a:spcAft>
              <a:buClr>
                <a:srgbClr val="FF5A33"/>
              </a:buClr>
              <a:buSzPts val="3400"/>
              <a:buFont typeface="Quattrocento Sans" panose="020B0502050000020003"/>
              <a:buChar char="❖"/>
            </a:pPr>
            <a:r>
              <a:rPr lang="en-US" sz="3400">
                <a:solidFill>
                  <a:srgbClr val="1B1B1B"/>
                </a:solidFill>
                <a:latin typeface="Quattrocento Sans" panose="020B0502050000020003"/>
                <a:ea typeface="Quattrocento Sans" panose="020B0502050000020003"/>
                <a:cs typeface="Quattrocento Sans" panose="020B0502050000020003"/>
                <a:sym typeface="Quattrocento Sans" panose="020B0502050000020003"/>
              </a:rPr>
              <a:t>Kiểm thử tĩnh được thực hiện ở giai đoạn đầu của chu kỳ phát triển phần mềm.</a:t>
            </a:r>
            <a:endParaRPr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49250" algn="l" rtl="0">
              <a:spcBef>
                <a:spcPts val="480"/>
              </a:spcBef>
              <a:spcAft>
                <a:spcPts val="0"/>
              </a:spcAft>
              <a:buClr>
                <a:srgbClr val="FF5A33"/>
              </a:buClr>
              <a:buSzPts val="3400"/>
              <a:buFont typeface="Quattrocento Sans" panose="020B0502050000020003"/>
              <a:buChar char="❖"/>
            </a:pPr>
            <a:r>
              <a:rPr lang="en-US"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tĩnh sẽ kiểm tra tính đúng đắn của code (mã lệnh), thuật toán hay tài liệu.</a:t>
            </a:r>
            <a:endParaRPr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143" name="Google Shape;143;g11470f59a61_0_236"/>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Static</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 Testing - Kiểm thử tĩnh</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2">
                                            <p:txEl>
                                              <p:pRg st="0" end="0"/>
                                            </p:txEl>
                                          </p:spTgt>
                                        </p:tgtEl>
                                        <p:attrNameLst>
                                          <p:attrName>style.visibility</p:attrName>
                                        </p:attrNameLst>
                                      </p:cBhvr>
                                      <p:to>
                                        <p:strVal val="visible"/>
                                      </p:to>
                                    </p:set>
                                    <p:anim calcmode="lin" valueType="num">
                                      <p:cBhvr additive="base">
                                        <p:cTn id="7" dur="1000"/>
                                        <p:tgtEl>
                                          <p:spTgt spid="14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42">
                                            <p:txEl>
                                              <p:pRg st="1" end="1"/>
                                            </p:txEl>
                                          </p:spTgt>
                                        </p:tgtEl>
                                        <p:attrNameLst>
                                          <p:attrName>style.visibility</p:attrName>
                                        </p:attrNameLst>
                                      </p:cBhvr>
                                      <p:to>
                                        <p:strVal val="visible"/>
                                      </p:to>
                                    </p:set>
                                    <p:anim calcmode="lin" valueType="num">
                                      <p:cBhvr additive="base">
                                        <p:cTn id="12" dur="1000"/>
                                        <p:tgtEl>
                                          <p:spTgt spid="142">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42">
                                            <p:txEl>
                                              <p:pRg st="2" end="2"/>
                                            </p:txEl>
                                          </p:spTgt>
                                        </p:tgtEl>
                                        <p:attrNameLst>
                                          <p:attrName>style.visibility</p:attrName>
                                        </p:attrNameLst>
                                      </p:cBhvr>
                                      <p:to>
                                        <p:strVal val="visible"/>
                                      </p:to>
                                    </p:set>
                                    <p:anim calcmode="lin" valueType="num">
                                      <p:cBhvr additive="base">
                                        <p:cTn id="17" dur="1000"/>
                                        <p:tgtEl>
                                          <p:spTgt spid="142">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42">
                                            <p:txEl>
                                              <p:pRg st="3" end="3"/>
                                            </p:txEl>
                                          </p:spTgt>
                                        </p:tgtEl>
                                        <p:attrNameLst>
                                          <p:attrName>style.visibility</p:attrName>
                                        </p:attrNameLst>
                                      </p:cBhvr>
                                      <p:to>
                                        <p:strVal val="visible"/>
                                      </p:to>
                                    </p:set>
                                    <p:anim calcmode="lin" valueType="num">
                                      <p:cBhvr additive="base">
                                        <p:cTn id="22" dur="1000"/>
                                        <p:tgtEl>
                                          <p:spTgt spid="142">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458" name="Shape 458"/>
        <p:cNvGrpSpPr/>
        <p:nvPr/>
      </p:nvGrpSpPr>
      <p:grpSpPr>
        <a:xfrm>
          <a:off x="0" y="0"/>
          <a:ext cx="0" cy="0"/>
          <a:chOff x="0" y="0"/>
          <a:chExt cx="0" cy="0"/>
        </a:xfrm>
      </p:grpSpPr>
      <p:sp>
        <p:nvSpPr>
          <p:cNvPr id="459" name="Google Shape;459;g115edf558da_0_16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60" name="Google Shape;460;g115edf558da_0_166"/>
          <p:cNvSpPr txBox="1"/>
          <p:nvPr/>
        </p:nvSpPr>
        <p:spPr>
          <a:xfrm>
            <a:off x="458250" y="901175"/>
            <a:ext cx="11578800" cy="54111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khối lượng(</a:t>
            </a: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Volume</a:t>
            </a: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 Testing): </a:t>
            </a: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là một thử nghiệm hiệu suất phi chức năng, nơi mà phần mềm phải chịu một lượng lớn dữ liệu.</a:t>
            </a:r>
            <a:endParaRPr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Ví dụ: </a:t>
            </a: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Thử nghiệm tình trạng của trang web âm nhạc khi có hàng triệu người dùng tải bài hát xuống.</a:t>
            </a:r>
            <a:endParaRPr sz="3600">
              <a:solidFill>
                <a:srgbClr val="2D313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60">
                                            <p:txEl>
                                              <p:pRg st="0" end="0"/>
                                            </p:txEl>
                                          </p:spTgt>
                                        </p:tgtEl>
                                        <p:attrNameLst>
                                          <p:attrName>style.visibility</p:attrName>
                                        </p:attrNameLst>
                                      </p:cBhvr>
                                      <p:to>
                                        <p:strVal val="visible"/>
                                      </p:to>
                                    </p:set>
                                    <p:anim calcmode="lin" valueType="num">
                                      <p:cBhvr additive="base">
                                        <p:cTn id="7" dur="1000"/>
                                        <p:tgtEl>
                                          <p:spTgt spid="460">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60">
                                            <p:txEl>
                                              <p:pRg st="1" end="1"/>
                                            </p:txEl>
                                          </p:spTgt>
                                        </p:tgtEl>
                                        <p:attrNameLst>
                                          <p:attrName>style.visibility</p:attrName>
                                        </p:attrNameLst>
                                      </p:cBhvr>
                                      <p:to>
                                        <p:strVal val="visible"/>
                                      </p:to>
                                    </p:set>
                                    <p:anim calcmode="lin" valueType="num">
                                      <p:cBhvr additive="base">
                                        <p:cTn id="12" dur="1000"/>
                                        <p:tgtEl>
                                          <p:spTgt spid="460">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464" name="Shape 464"/>
        <p:cNvGrpSpPr/>
        <p:nvPr/>
      </p:nvGrpSpPr>
      <p:grpSpPr>
        <a:xfrm>
          <a:off x="0" y="0"/>
          <a:ext cx="0" cy="0"/>
          <a:chOff x="0" y="0"/>
          <a:chExt cx="0" cy="0"/>
        </a:xfrm>
      </p:grpSpPr>
      <p:sp>
        <p:nvSpPr>
          <p:cNvPr id="465" name="Google Shape;465;g115edf558da_0_17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66" name="Google Shape;466;g115edf558da_0_179"/>
          <p:cNvSpPr txBox="1"/>
          <p:nvPr/>
        </p:nvSpPr>
        <p:spPr>
          <a:xfrm>
            <a:off x="458250" y="901175"/>
            <a:ext cx="11733900" cy="5956800"/>
          </a:xfrm>
          <a:prstGeom prst="rect">
            <a:avLst/>
          </a:prstGeom>
          <a:noFill/>
          <a:ln>
            <a:noFill/>
          </a:ln>
        </p:spPr>
        <p:txBody>
          <a:bodyPr spcFirstLastPara="1" wrap="square" lIns="91425" tIns="45700" rIns="91425" bIns="45700" anchor="t" anchorCtr="0">
            <a:noAutofit/>
          </a:bodyPr>
          <a:lstStyle/>
          <a:p>
            <a:pPr marL="742950" lvl="1" indent="-361950" algn="l" rtl="0">
              <a:spcBef>
                <a:spcPts val="48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Kiểm thử bảo mật(</a:t>
            </a:r>
            <a:r>
              <a:rPr lang="en-US"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Security</a:t>
            </a: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 Testing): </a:t>
            </a: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 là việc tìm kiếm tất cả cả lỗ hổng có thể và điểm yếu của hệ thống mà có thể dẫn đến mất thông tin trong tay nhân viên hoặc người ngoài của tổ chức. Security Testing rất quan trọng trong ngành công nghiệp CNTT để bảo vệ dữ liệu của tất cả các phương tiện.</a:t>
            </a:r>
            <a:endParaRPr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Ví dụ: Người dùng đăng nhập và đăng xuất ra ngoài tuy nhiên cookie và session time vẫn còn điều này có nghĩa là Hacker có thể sử dụng cookie này để thực hiện đăng nhập vào website và thao tác được các tác vụ thay đổi.</a:t>
            </a:r>
            <a:endParaRPr sz="3600">
              <a:solidFill>
                <a:srgbClr val="2D313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66">
                                            <p:txEl>
                                              <p:pRg st="0" end="0"/>
                                            </p:txEl>
                                          </p:spTgt>
                                        </p:tgtEl>
                                        <p:attrNameLst>
                                          <p:attrName>style.visibility</p:attrName>
                                        </p:attrNameLst>
                                      </p:cBhvr>
                                      <p:to>
                                        <p:strVal val="visible"/>
                                      </p:to>
                                    </p:set>
                                    <p:anim calcmode="lin" valueType="num">
                                      <p:cBhvr additive="base">
                                        <p:cTn id="7" dur="1000"/>
                                        <p:tgtEl>
                                          <p:spTgt spid="466">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66">
                                            <p:txEl>
                                              <p:pRg st="1" end="1"/>
                                            </p:txEl>
                                          </p:spTgt>
                                        </p:tgtEl>
                                        <p:attrNameLst>
                                          <p:attrName>style.visibility</p:attrName>
                                        </p:attrNameLst>
                                      </p:cBhvr>
                                      <p:to>
                                        <p:strVal val="visible"/>
                                      </p:to>
                                    </p:set>
                                    <p:anim calcmode="lin" valueType="num">
                                      <p:cBhvr additive="base">
                                        <p:cTn id="12" dur="1000"/>
                                        <p:tgtEl>
                                          <p:spTgt spid="466">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470" name="Shape 470"/>
        <p:cNvGrpSpPr/>
        <p:nvPr/>
      </p:nvGrpSpPr>
      <p:grpSpPr>
        <a:xfrm>
          <a:off x="0" y="0"/>
          <a:ext cx="0" cy="0"/>
          <a:chOff x="0" y="0"/>
          <a:chExt cx="0" cy="0"/>
        </a:xfrm>
      </p:grpSpPr>
      <p:sp>
        <p:nvSpPr>
          <p:cNvPr id="471" name="Google Shape;471;g116970c1675_0_0"/>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72" name="Google Shape;472;g116970c1675_0_0"/>
          <p:cNvSpPr txBox="1"/>
          <p:nvPr/>
        </p:nvSpPr>
        <p:spPr>
          <a:xfrm>
            <a:off x="613350" y="1446900"/>
            <a:ext cx="7390800" cy="54111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473" name="Google Shape;473;g116970c1675_0_0"/>
          <p:cNvSpPr txBox="1"/>
          <p:nvPr/>
        </p:nvSpPr>
        <p:spPr>
          <a:xfrm>
            <a:off x="613350" y="762150"/>
            <a:ext cx="115788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Một số thông số trong kiểm thử phi chức năng</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474" name="Google Shape;474;g116970c1675_0_0"/>
          <p:cNvPicPr preferRelativeResize="0"/>
          <p:nvPr/>
        </p:nvPicPr>
        <p:blipFill>
          <a:blip r:embed="rId1"/>
          <a:stretch>
            <a:fillRect/>
          </a:stretch>
        </p:blipFill>
        <p:spPr>
          <a:xfrm>
            <a:off x="1729200" y="1562550"/>
            <a:ext cx="9347100" cy="49219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72">
                                            <p:txEl>
                                              <p:pRg st="0" end="0"/>
                                            </p:txEl>
                                          </p:spTgt>
                                        </p:tgtEl>
                                        <p:attrNameLst>
                                          <p:attrName>style.visibility</p:attrName>
                                        </p:attrNameLst>
                                      </p:cBhvr>
                                      <p:to>
                                        <p:strVal val="visible"/>
                                      </p:to>
                                    </p:set>
                                    <p:anim calcmode="lin" valueType="num">
                                      <p:cBhvr additive="base">
                                        <p:cTn id="7" dur="1000"/>
                                        <p:tgtEl>
                                          <p:spTgt spid="47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478" name="Shape 478"/>
        <p:cNvGrpSpPr/>
        <p:nvPr/>
      </p:nvGrpSpPr>
      <p:grpSpPr>
        <a:xfrm>
          <a:off x="0" y="0"/>
          <a:ext cx="0" cy="0"/>
          <a:chOff x="0" y="0"/>
          <a:chExt cx="0" cy="0"/>
        </a:xfrm>
      </p:grpSpPr>
      <p:sp>
        <p:nvSpPr>
          <p:cNvPr id="479" name="Google Shape;479;g116970c1675_0_7"/>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80" name="Google Shape;480;g116970c1675_0_7"/>
          <p:cNvSpPr txBox="1"/>
          <p:nvPr/>
        </p:nvSpPr>
        <p:spPr>
          <a:xfrm>
            <a:off x="631525" y="882975"/>
            <a:ext cx="11210700" cy="5793000"/>
          </a:xfrm>
          <a:prstGeom prst="rect">
            <a:avLst/>
          </a:prstGeom>
          <a:noFill/>
          <a:ln>
            <a:noFill/>
          </a:ln>
        </p:spPr>
        <p:txBody>
          <a:bodyPr spcFirstLastPara="1" wrap="square" lIns="91425" tIns="45700" rIns="91425" bIns="45700" anchor="t" anchorCtr="0">
            <a:noAutofit/>
          </a:bodyPr>
          <a:lstStyle/>
          <a:p>
            <a:pPr marL="742950" lvl="1" indent="-323850" algn="l" rtl="0">
              <a:lnSpc>
                <a:spcPct val="115000"/>
              </a:lnSpc>
              <a:spcBef>
                <a:spcPts val="0"/>
              </a:spcBef>
              <a:spcAft>
                <a:spcPts val="0"/>
              </a:spcAft>
              <a:buClr>
                <a:srgbClr val="FF5A33"/>
              </a:buClr>
              <a:buSzPts val="3000"/>
              <a:buFont typeface="Quattrocento Sans" panose="020B0502050000020003"/>
              <a:buChar char="❖"/>
            </a:pPr>
            <a:r>
              <a:rPr lang="en-US"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Security (Bảo mật): Tham số xác định cách hệ thống được bảo vệ an toàn trước các cuộc tấn công có chủ ý và đột ngột từ các nguồn bên trong và bên ngoài.</a:t>
            </a:r>
            <a:endParaRPr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23850" algn="l" rtl="0">
              <a:lnSpc>
                <a:spcPct val="115000"/>
              </a:lnSpc>
              <a:spcBef>
                <a:spcPts val="0"/>
              </a:spcBef>
              <a:spcAft>
                <a:spcPts val="0"/>
              </a:spcAft>
              <a:buClr>
                <a:srgbClr val="FF5A33"/>
              </a:buClr>
              <a:buSzPts val="3000"/>
              <a:buFont typeface="Quattrocento Sans" panose="020B0502050000020003"/>
              <a:buChar char="❖"/>
            </a:pPr>
            <a:r>
              <a:rPr lang="en-US"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Reliability (Độ tin cậy): Mức độ mà bất kỳ hệ thống phần mềm nào liên tục thực hiện các chức năng được chỉ định mà không gặp sự cố.</a:t>
            </a:r>
            <a:endParaRPr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23850" algn="l" rtl="0">
              <a:lnSpc>
                <a:spcPct val="115000"/>
              </a:lnSpc>
              <a:spcBef>
                <a:spcPts val="0"/>
              </a:spcBef>
              <a:spcAft>
                <a:spcPts val="0"/>
              </a:spcAft>
              <a:buClr>
                <a:srgbClr val="FF5A33"/>
              </a:buClr>
              <a:buSzPts val="3000"/>
              <a:buFont typeface="Quattrocento Sans" panose="020B0502050000020003"/>
              <a:buChar char="❖"/>
            </a:pPr>
            <a:r>
              <a:rPr lang="en-US"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Survivability (Khả năng sống sót): Tham số kiểm tra rằng hệ thống phần mềm tiếp tục hoạt động và tự phục hồi trong trường hợp lỗi hệ thống.</a:t>
            </a:r>
            <a:endParaRPr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23850" algn="l" rtl="0">
              <a:lnSpc>
                <a:spcPct val="115000"/>
              </a:lnSpc>
              <a:spcBef>
                <a:spcPts val="0"/>
              </a:spcBef>
              <a:spcAft>
                <a:spcPts val="0"/>
              </a:spcAft>
              <a:buClr>
                <a:srgbClr val="FF5A33"/>
              </a:buClr>
              <a:buSzPts val="3000"/>
              <a:buFont typeface="Quattrocento Sans" panose="020B0502050000020003"/>
              <a:buChar char="❖"/>
            </a:pPr>
            <a:r>
              <a:rPr lang="en-US"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Availability (Tính sẵn có): Tham số xác định mức độ mà người dùng có thể phụ thuộc vào hệ thống trong quá trình hoạt động.</a:t>
            </a:r>
            <a:endParaRPr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lnSpc>
                <a:spcPct val="115000"/>
              </a:lnSpc>
              <a:spcBef>
                <a:spcPts val="0"/>
              </a:spcBef>
              <a:spcAft>
                <a:spcPts val="0"/>
              </a:spcAft>
              <a:buNone/>
            </a:pPr>
            <a:endParaRPr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80">
                                            <p:txEl>
                                              <p:pRg st="0" end="0"/>
                                            </p:txEl>
                                          </p:spTgt>
                                        </p:tgtEl>
                                        <p:attrNameLst>
                                          <p:attrName>style.visibility</p:attrName>
                                        </p:attrNameLst>
                                      </p:cBhvr>
                                      <p:to>
                                        <p:strVal val="visible"/>
                                      </p:to>
                                    </p:set>
                                    <p:anim calcmode="lin" valueType="num">
                                      <p:cBhvr additive="base">
                                        <p:cTn id="7" dur="1000"/>
                                        <p:tgtEl>
                                          <p:spTgt spid="480">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80">
                                            <p:txEl>
                                              <p:pRg st="1" end="1"/>
                                            </p:txEl>
                                          </p:spTgt>
                                        </p:tgtEl>
                                        <p:attrNameLst>
                                          <p:attrName>style.visibility</p:attrName>
                                        </p:attrNameLst>
                                      </p:cBhvr>
                                      <p:to>
                                        <p:strVal val="visible"/>
                                      </p:to>
                                    </p:set>
                                    <p:anim calcmode="lin" valueType="num">
                                      <p:cBhvr additive="base">
                                        <p:cTn id="12" dur="1000"/>
                                        <p:tgtEl>
                                          <p:spTgt spid="480">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80">
                                            <p:txEl>
                                              <p:pRg st="2" end="2"/>
                                            </p:txEl>
                                          </p:spTgt>
                                        </p:tgtEl>
                                        <p:attrNameLst>
                                          <p:attrName>style.visibility</p:attrName>
                                        </p:attrNameLst>
                                      </p:cBhvr>
                                      <p:to>
                                        <p:strVal val="visible"/>
                                      </p:to>
                                    </p:set>
                                    <p:anim calcmode="lin" valueType="num">
                                      <p:cBhvr additive="base">
                                        <p:cTn id="17" dur="1000"/>
                                        <p:tgtEl>
                                          <p:spTgt spid="480">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80">
                                            <p:txEl>
                                              <p:pRg st="3" end="3"/>
                                            </p:txEl>
                                          </p:spTgt>
                                        </p:tgtEl>
                                        <p:attrNameLst>
                                          <p:attrName>style.visibility</p:attrName>
                                        </p:attrNameLst>
                                      </p:cBhvr>
                                      <p:to>
                                        <p:strVal val="visible"/>
                                      </p:to>
                                    </p:set>
                                    <p:anim calcmode="lin" valueType="num">
                                      <p:cBhvr additive="base">
                                        <p:cTn id="22" dur="1000"/>
                                        <p:tgtEl>
                                          <p:spTgt spid="480">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480">
                                            <p:txEl>
                                              <p:pRg st="4" end="4"/>
                                            </p:txEl>
                                          </p:spTgt>
                                        </p:tgtEl>
                                        <p:attrNameLst>
                                          <p:attrName>style.visibility</p:attrName>
                                        </p:attrNameLst>
                                      </p:cBhvr>
                                      <p:to>
                                        <p:strVal val="visible"/>
                                      </p:to>
                                    </p:set>
                                    <p:anim calcmode="lin" valueType="num">
                                      <p:cBhvr additive="base">
                                        <p:cTn id="27" dur="1000"/>
                                        <p:tgtEl>
                                          <p:spTgt spid="480">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484" name="Shape 484"/>
        <p:cNvGrpSpPr/>
        <p:nvPr/>
      </p:nvGrpSpPr>
      <p:grpSpPr>
        <a:xfrm>
          <a:off x="0" y="0"/>
          <a:ext cx="0" cy="0"/>
          <a:chOff x="0" y="0"/>
          <a:chExt cx="0" cy="0"/>
        </a:xfrm>
      </p:grpSpPr>
      <p:sp>
        <p:nvSpPr>
          <p:cNvPr id="485" name="Google Shape;485;g116970c1675_0_1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86" name="Google Shape;486;g116970c1675_0_13"/>
          <p:cNvSpPr txBox="1"/>
          <p:nvPr/>
        </p:nvSpPr>
        <p:spPr>
          <a:xfrm>
            <a:off x="631525" y="882975"/>
            <a:ext cx="11374500" cy="5865900"/>
          </a:xfrm>
          <a:prstGeom prst="rect">
            <a:avLst/>
          </a:prstGeom>
          <a:noFill/>
          <a:ln>
            <a:noFill/>
          </a:ln>
        </p:spPr>
        <p:txBody>
          <a:bodyPr spcFirstLastPara="1" wrap="square" lIns="91425" tIns="45700" rIns="91425" bIns="45700" anchor="t" anchorCtr="0">
            <a:noAutofit/>
          </a:bodyPr>
          <a:lstStyle/>
          <a:p>
            <a:pPr marL="742950" lvl="1" indent="-311150" algn="l" rtl="0">
              <a:lnSpc>
                <a:spcPct val="115000"/>
              </a:lnSpc>
              <a:spcBef>
                <a:spcPts val="0"/>
              </a:spcBef>
              <a:spcAft>
                <a:spcPts val="0"/>
              </a:spcAft>
              <a:buClr>
                <a:srgbClr val="FF5A33"/>
              </a:buClr>
              <a:buSzPts val="2800"/>
              <a:buFont typeface="Quattrocento Sans" panose="020B0502050000020003"/>
              <a:buChar char="❖"/>
            </a:pPr>
            <a:r>
              <a:rPr lang="en-US" sz="28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Usability (Khả năng sử dụng): Người dùng có thể dễ dàng học hỏi, vận hành, chuẩn bị đầu vào và đầu ra thông qua tương tác với một hệ thống.</a:t>
            </a:r>
            <a:endParaRPr sz="28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11150" algn="l" rtl="0">
              <a:lnSpc>
                <a:spcPct val="115000"/>
              </a:lnSpc>
              <a:spcBef>
                <a:spcPts val="0"/>
              </a:spcBef>
              <a:spcAft>
                <a:spcPts val="0"/>
              </a:spcAft>
              <a:buClr>
                <a:srgbClr val="FF5A33"/>
              </a:buClr>
              <a:buSzPts val="2800"/>
              <a:buFont typeface="Quattrocento Sans" panose="020B0502050000020003"/>
              <a:buChar char="❖"/>
            </a:pPr>
            <a:r>
              <a:rPr lang="en-US" sz="28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Scalability (Khả năng mở rộng): Thuật ngữ này đề cập đến mức độ mà bất kỳ ứng dụng phần mềm nào cũng có thể mở rộng khả năng xử lý của nó để đáp ứng nhu cầu gia tăng.</a:t>
            </a:r>
            <a:endParaRPr sz="28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11150" algn="l" rtl="0">
              <a:lnSpc>
                <a:spcPct val="115000"/>
              </a:lnSpc>
              <a:spcBef>
                <a:spcPts val="0"/>
              </a:spcBef>
              <a:spcAft>
                <a:spcPts val="0"/>
              </a:spcAft>
              <a:buClr>
                <a:srgbClr val="FF5A33"/>
              </a:buClr>
              <a:buSzPts val="2800"/>
              <a:buFont typeface="Quattrocento Sans" panose="020B0502050000020003"/>
              <a:buChar char="❖"/>
            </a:pPr>
            <a:r>
              <a:rPr lang="en-US" sz="28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Interoperability (Khả năng tương tác): Tham số phi chức năng này kiểm tra giao diện hệ thống phần mềm tương tác với các hệ thống phần mềm khác.</a:t>
            </a:r>
            <a:endParaRPr sz="28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11150" algn="l" rtl="0">
              <a:lnSpc>
                <a:spcPct val="115000"/>
              </a:lnSpc>
              <a:spcBef>
                <a:spcPts val="0"/>
              </a:spcBef>
              <a:spcAft>
                <a:spcPts val="0"/>
              </a:spcAft>
              <a:buClr>
                <a:srgbClr val="FF5A33"/>
              </a:buClr>
              <a:buSzPts val="2800"/>
              <a:buFont typeface="Quattrocento Sans" panose="020B0502050000020003"/>
              <a:buChar char="❖"/>
            </a:pPr>
            <a:r>
              <a:rPr lang="en-US" sz="28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Efficiency (Tính hiệu quả): Tham số này xác định bất kỳ hệ thống phần mềm nào cũng có thể xử lý dung lượng, số lượng và thời gian đáp ứng.</a:t>
            </a:r>
            <a:endParaRPr sz="28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lnSpc>
                <a:spcPct val="115000"/>
              </a:lnSpc>
              <a:spcBef>
                <a:spcPts val="0"/>
              </a:spcBef>
              <a:spcAft>
                <a:spcPts val="0"/>
              </a:spcAft>
              <a:buNone/>
            </a:pPr>
            <a:endParaRPr sz="28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86">
                                            <p:txEl>
                                              <p:pRg st="0" end="0"/>
                                            </p:txEl>
                                          </p:spTgt>
                                        </p:tgtEl>
                                        <p:attrNameLst>
                                          <p:attrName>style.visibility</p:attrName>
                                        </p:attrNameLst>
                                      </p:cBhvr>
                                      <p:to>
                                        <p:strVal val="visible"/>
                                      </p:to>
                                    </p:set>
                                    <p:anim calcmode="lin" valueType="num">
                                      <p:cBhvr additive="base">
                                        <p:cTn id="7" dur="1000"/>
                                        <p:tgtEl>
                                          <p:spTgt spid="486">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86">
                                            <p:txEl>
                                              <p:pRg st="1" end="1"/>
                                            </p:txEl>
                                          </p:spTgt>
                                        </p:tgtEl>
                                        <p:attrNameLst>
                                          <p:attrName>style.visibility</p:attrName>
                                        </p:attrNameLst>
                                      </p:cBhvr>
                                      <p:to>
                                        <p:strVal val="visible"/>
                                      </p:to>
                                    </p:set>
                                    <p:anim calcmode="lin" valueType="num">
                                      <p:cBhvr additive="base">
                                        <p:cTn id="12" dur="1000"/>
                                        <p:tgtEl>
                                          <p:spTgt spid="486">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86">
                                            <p:txEl>
                                              <p:pRg st="2" end="2"/>
                                            </p:txEl>
                                          </p:spTgt>
                                        </p:tgtEl>
                                        <p:attrNameLst>
                                          <p:attrName>style.visibility</p:attrName>
                                        </p:attrNameLst>
                                      </p:cBhvr>
                                      <p:to>
                                        <p:strVal val="visible"/>
                                      </p:to>
                                    </p:set>
                                    <p:anim calcmode="lin" valueType="num">
                                      <p:cBhvr additive="base">
                                        <p:cTn id="17" dur="1000"/>
                                        <p:tgtEl>
                                          <p:spTgt spid="486">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86">
                                            <p:txEl>
                                              <p:pRg st="3" end="3"/>
                                            </p:txEl>
                                          </p:spTgt>
                                        </p:tgtEl>
                                        <p:attrNameLst>
                                          <p:attrName>style.visibility</p:attrName>
                                        </p:attrNameLst>
                                      </p:cBhvr>
                                      <p:to>
                                        <p:strVal val="visible"/>
                                      </p:to>
                                    </p:set>
                                    <p:anim calcmode="lin" valueType="num">
                                      <p:cBhvr additive="base">
                                        <p:cTn id="22" dur="1000"/>
                                        <p:tgtEl>
                                          <p:spTgt spid="486">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486">
                                            <p:txEl>
                                              <p:pRg st="4" end="4"/>
                                            </p:txEl>
                                          </p:spTgt>
                                        </p:tgtEl>
                                        <p:attrNameLst>
                                          <p:attrName>style.visibility</p:attrName>
                                        </p:attrNameLst>
                                      </p:cBhvr>
                                      <p:to>
                                        <p:strVal val="visible"/>
                                      </p:to>
                                    </p:set>
                                    <p:anim calcmode="lin" valueType="num">
                                      <p:cBhvr additive="base">
                                        <p:cTn id="27" dur="1000"/>
                                        <p:tgtEl>
                                          <p:spTgt spid="486">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490" name="Shape 490"/>
        <p:cNvGrpSpPr/>
        <p:nvPr/>
      </p:nvGrpSpPr>
      <p:grpSpPr>
        <a:xfrm>
          <a:off x="0" y="0"/>
          <a:ext cx="0" cy="0"/>
          <a:chOff x="0" y="0"/>
          <a:chExt cx="0" cy="0"/>
        </a:xfrm>
      </p:grpSpPr>
      <p:sp>
        <p:nvSpPr>
          <p:cNvPr id="491" name="Google Shape;491;g116970c1675_0_18"/>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92" name="Google Shape;492;g116970c1675_0_18"/>
          <p:cNvSpPr txBox="1"/>
          <p:nvPr/>
        </p:nvSpPr>
        <p:spPr>
          <a:xfrm>
            <a:off x="631525" y="882975"/>
            <a:ext cx="11338200" cy="5702100"/>
          </a:xfrm>
          <a:prstGeom prst="rect">
            <a:avLst/>
          </a:prstGeom>
          <a:noFill/>
          <a:ln>
            <a:noFill/>
          </a:ln>
        </p:spPr>
        <p:txBody>
          <a:bodyPr spcFirstLastPara="1" wrap="square" lIns="91425" tIns="45700" rIns="91425" bIns="45700" anchor="t" anchorCtr="0">
            <a:noAutofit/>
          </a:bodyPr>
          <a:lstStyle/>
          <a:p>
            <a:pPr marL="742950" lvl="1" indent="-330200" algn="l" rtl="0">
              <a:lnSpc>
                <a:spcPct val="115000"/>
              </a:lnSpc>
              <a:spcBef>
                <a:spcPts val="0"/>
              </a:spcBef>
              <a:spcAft>
                <a:spcPts val="0"/>
              </a:spcAft>
              <a:buClr>
                <a:srgbClr val="FF5A33"/>
              </a:buClr>
              <a:buSzPts val="3100"/>
              <a:buFont typeface="Quattrocento Sans" panose="020B0502050000020003"/>
              <a:buChar char="❖"/>
            </a:pPr>
            <a:r>
              <a:rPr lang="en-US" sz="31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Flexibility (Tính linh hoạt): Thuật ngữ này đề cập đến sự dễ dàng mà ứng dụng có thể hoạt động trong các cấu hình phần cứng và phần mềm khác nhau. Giống như RAM tối thiểu, yêu cầu CPU.</a:t>
            </a:r>
            <a:endParaRPr sz="31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30200" algn="l" rtl="0">
              <a:lnSpc>
                <a:spcPct val="115000"/>
              </a:lnSpc>
              <a:spcBef>
                <a:spcPts val="0"/>
              </a:spcBef>
              <a:spcAft>
                <a:spcPts val="0"/>
              </a:spcAft>
              <a:buClr>
                <a:srgbClr val="FF5A33"/>
              </a:buClr>
              <a:buSzPts val="3100"/>
              <a:buFont typeface="Quattrocento Sans" panose="020B0502050000020003"/>
              <a:buChar char="❖"/>
            </a:pPr>
            <a:r>
              <a:rPr lang="en-US" sz="31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Portability (Tính di động): Tính linh hoạt của phần mềm để chuyển từ môi trường phần cứng hoặc phần mềm hiện tại của nó.</a:t>
            </a:r>
            <a:endParaRPr sz="31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30200" algn="l" rtl="0">
              <a:lnSpc>
                <a:spcPct val="115000"/>
              </a:lnSpc>
              <a:spcBef>
                <a:spcPts val="0"/>
              </a:spcBef>
              <a:spcAft>
                <a:spcPts val="0"/>
              </a:spcAft>
              <a:buClr>
                <a:srgbClr val="FF5A33"/>
              </a:buClr>
              <a:buSzPts val="3100"/>
              <a:buFont typeface="Quattrocento Sans" panose="020B0502050000020003"/>
              <a:buChar char="❖"/>
            </a:pPr>
            <a:r>
              <a:rPr lang="en-US" sz="31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Reusability (Tái sử dụng): Nó đề cập đến một phần của hệ thống phần mềm có thể được chuyển đổi để sử dụng trong một ứng dụng khác.</a:t>
            </a:r>
            <a:endParaRPr sz="31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92">
                                            <p:txEl>
                                              <p:pRg st="0" end="0"/>
                                            </p:txEl>
                                          </p:spTgt>
                                        </p:tgtEl>
                                        <p:attrNameLst>
                                          <p:attrName>style.visibility</p:attrName>
                                        </p:attrNameLst>
                                      </p:cBhvr>
                                      <p:to>
                                        <p:strVal val="visible"/>
                                      </p:to>
                                    </p:set>
                                    <p:anim calcmode="lin" valueType="num">
                                      <p:cBhvr additive="base">
                                        <p:cTn id="7" dur="1000"/>
                                        <p:tgtEl>
                                          <p:spTgt spid="49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92">
                                            <p:txEl>
                                              <p:pRg st="1" end="1"/>
                                            </p:txEl>
                                          </p:spTgt>
                                        </p:tgtEl>
                                        <p:attrNameLst>
                                          <p:attrName>style.visibility</p:attrName>
                                        </p:attrNameLst>
                                      </p:cBhvr>
                                      <p:to>
                                        <p:strVal val="visible"/>
                                      </p:to>
                                    </p:set>
                                    <p:anim calcmode="lin" valueType="num">
                                      <p:cBhvr additive="base">
                                        <p:cTn id="12" dur="1000"/>
                                        <p:tgtEl>
                                          <p:spTgt spid="492">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92">
                                            <p:txEl>
                                              <p:pRg st="2" end="2"/>
                                            </p:txEl>
                                          </p:spTgt>
                                        </p:tgtEl>
                                        <p:attrNameLst>
                                          <p:attrName>style.visibility</p:attrName>
                                        </p:attrNameLst>
                                      </p:cBhvr>
                                      <p:to>
                                        <p:strVal val="visible"/>
                                      </p:to>
                                    </p:set>
                                    <p:anim calcmode="lin" valueType="num">
                                      <p:cBhvr additive="base">
                                        <p:cTn id="17" dur="1000"/>
                                        <p:tgtEl>
                                          <p:spTgt spid="492">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496" name="Shape 496"/>
        <p:cNvGrpSpPr/>
        <p:nvPr/>
      </p:nvGrpSpPr>
      <p:grpSpPr>
        <a:xfrm>
          <a:off x="0" y="0"/>
          <a:ext cx="0" cy="0"/>
          <a:chOff x="0" y="0"/>
          <a:chExt cx="0" cy="0"/>
        </a:xfrm>
      </p:grpSpPr>
      <p:sp>
        <p:nvSpPr>
          <p:cNvPr id="497" name="Google Shape;497;g115edf558da_0_108"/>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498" name="Google Shape;498;g115edf558da_0_108"/>
          <p:cNvSpPr txBox="1"/>
          <p:nvPr/>
        </p:nvSpPr>
        <p:spPr>
          <a:xfrm>
            <a:off x="613350" y="1446900"/>
            <a:ext cx="11675700" cy="5411100"/>
          </a:xfrm>
          <a:prstGeom prst="rect">
            <a:avLst/>
          </a:prstGeom>
          <a:noFill/>
          <a:ln>
            <a:noFill/>
          </a:ln>
        </p:spPr>
        <p:txBody>
          <a:bodyPr spcFirstLastPara="1" wrap="square" lIns="91425" tIns="45700" rIns="91425" bIns="45700" anchor="t" anchorCtr="0">
            <a:noAutofit/>
          </a:bodyPr>
          <a:lstStyle/>
          <a:p>
            <a:pPr marL="742950" lvl="1" indent="-349250" algn="l" rtl="0">
              <a:lnSpc>
                <a:spcPct val="115000"/>
              </a:lnSpc>
              <a:spcBef>
                <a:spcPts val="700"/>
              </a:spcBef>
              <a:spcAft>
                <a:spcPts val="0"/>
              </a:spcAft>
              <a:buClr>
                <a:srgbClr val="FF5A33"/>
              </a:buClr>
              <a:buSzPts val="3400"/>
              <a:buFont typeface="Quattrocento Sans" panose="020B0502050000020003"/>
              <a:buChar char="❖"/>
            </a:pPr>
            <a:r>
              <a:rPr lang="en-US"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Xác định cách hệ thống được bảo vệ an toàn trước các cuộc tấn công có chủ ý và đột ngột từ các nguồn bên trong và bên ngoài.</a:t>
            </a:r>
            <a:endParaRPr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49250" algn="l" rtl="0">
              <a:lnSpc>
                <a:spcPct val="115000"/>
              </a:lnSpc>
              <a:spcBef>
                <a:spcPts val="0"/>
              </a:spcBef>
              <a:spcAft>
                <a:spcPts val="0"/>
              </a:spcAft>
              <a:buClr>
                <a:srgbClr val="FF5A33"/>
              </a:buClr>
              <a:buSzPts val="3400"/>
              <a:buFont typeface="Quattrocento Sans" panose="020B0502050000020003"/>
              <a:buChar char="❖"/>
            </a:pPr>
            <a:r>
              <a:rPr lang="en-US"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Đảm bảo hệ thống phần mềm tiếp tục hoạt động và tự phục hồi trong trường hợp lỗi hệ thống.</a:t>
            </a:r>
            <a:endParaRPr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49250" algn="l" rtl="0">
              <a:lnSpc>
                <a:spcPct val="115000"/>
              </a:lnSpc>
              <a:spcBef>
                <a:spcPts val="0"/>
              </a:spcBef>
              <a:spcAft>
                <a:spcPts val="0"/>
              </a:spcAft>
              <a:buClr>
                <a:srgbClr val="FF5A33"/>
              </a:buClr>
              <a:buSzPts val="3400"/>
              <a:buFont typeface="Quattrocento Sans" panose="020B0502050000020003"/>
              <a:buChar char="❖"/>
            </a:pPr>
            <a:r>
              <a:rPr lang="en-US"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Đảm bảo ứng dụng phần mềm nào cũng có thể mở rộng khả năng xử lý của nó để đáp ứng nhu cầu gia tăng.</a:t>
            </a:r>
            <a:endParaRPr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49250" algn="l" rtl="0">
              <a:lnSpc>
                <a:spcPct val="115000"/>
              </a:lnSpc>
              <a:spcBef>
                <a:spcPts val="0"/>
              </a:spcBef>
              <a:spcAft>
                <a:spcPts val="0"/>
              </a:spcAft>
              <a:buClr>
                <a:srgbClr val="FF5A33"/>
              </a:buClr>
              <a:buSzPts val="3400"/>
              <a:buFont typeface="Quattrocento Sans" panose="020B0502050000020003"/>
              <a:buChar char="❖"/>
            </a:pPr>
            <a:r>
              <a:rPr lang="en-US"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Đảm bảo hệ thống phần mềm nào cũng có thể xử lý dung lượng, số lượng và thời gian đáp ứng.</a:t>
            </a:r>
            <a:endParaRPr sz="34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499" name="Google Shape;499;g115edf558da_0_108"/>
          <p:cNvSpPr txBox="1"/>
          <p:nvPr/>
        </p:nvSpPr>
        <p:spPr>
          <a:xfrm>
            <a:off x="613350" y="762150"/>
            <a:ext cx="115788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Ưu điểm</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 Kiểm thử phi chức năng</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98">
                                            <p:txEl>
                                              <p:pRg st="0" end="0"/>
                                            </p:txEl>
                                          </p:spTgt>
                                        </p:tgtEl>
                                        <p:attrNameLst>
                                          <p:attrName>style.visibility</p:attrName>
                                        </p:attrNameLst>
                                      </p:cBhvr>
                                      <p:to>
                                        <p:strVal val="visible"/>
                                      </p:to>
                                    </p:set>
                                    <p:anim calcmode="lin" valueType="num">
                                      <p:cBhvr additive="base">
                                        <p:cTn id="7" dur="1000"/>
                                        <p:tgtEl>
                                          <p:spTgt spid="498">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98">
                                            <p:txEl>
                                              <p:pRg st="1" end="1"/>
                                            </p:txEl>
                                          </p:spTgt>
                                        </p:tgtEl>
                                        <p:attrNameLst>
                                          <p:attrName>style.visibility</p:attrName>
                                        </p:attrNameLst>
                                      </p:cBhvr>
                                      <p:to>
                                        <p:strVal val="visible"/>
                                      </p:to>
                                    </p:set>
                                    <p:anim calcmode="lin" valueType="num">
                                      <p:cBhvr additive="base">
                                        <p:cTn id="12" dur="1000"/>
                                        <p:tgtEl>
                                          <p:spTgt spid="498">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98">
                                            <p:txEl>
                                              <p:pRg st="2" end="2"/>
                                            </p:txEl>
                                          </p:spTgt>
                                        </p:tgtEl>
                                        <p:attrNameLst>
                                          <p:attrName>style.visibility</p:attrName>
                                        </p:attrNameLst>
                                      </p:cBhvr>
                                      <p:to>
                                        <p:strVal val="visible"/>
                                      </p:to>
                                    </p:set>
                                    <p:anim calcmode="lin" valueType="num">
                                      <p:cBhvr additive="base">
                                        <p:cTn id="17" dur="1000"/>
                                        <p:tgtEl>
                                          <p:spTgt spid="498">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98">
                                            <p:txEl>
                                              <p:pRg st="3" end="3"/>
                                            </p:txEl>
                                          </p:spTgt>
                                        </p:tgtEl>
                                        <p:attrNameLst>
                                          <p:attrName>style.visibility</p:attrName>
                                        </p:attrNameLst>
                                      </p:cBhvr>
                                      <p:to>
                                        <p:strVal val="visible"/>
                                      </p:to>
                                    </p:set>
                                    <p:anim calcmode="lin" valueType="num">
                                      <p:cBhvr additive="base">
                                        <p:cTn id="22" dur="1000"/>
                                        <p:tgtEl>
                                          <p:spTgt spid="498">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503" name="Shape 503"/>
        <p:cNvGrpSpPr/>
        <p:nvPr/>
      </p:nvGrpSpPr>
      <p:grpSpPr>
        <a:xfrm>
          <a:off x="0" y="0"/>
          <a:ext cx="0" cy="0"/>
          <a:chOff x="0" y="0"/>
          <a:chExt cx="0" cy="0"/>
        </a:xfrm>
      </p:grpSpPr>
      <p:sp>
        <p:nvSpPr>
          <p:cNvPr id="504" name="Google Shape;504;g115edf558da_0_114"/>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non-functional testing</a:t>
            </a:r>
            <a:endParaRPr lang="en-US"/>
          </a:p>
        </p:txBody>
      </p:sp>
      <p:sp>
        <p:nvSpPr>
          <p:cNvPr id="505" name="Google Shape;505;g115edf558da_0_114"/>
          <p:cNvSpPr txBox="1"/>
          <p:nvPr/>
        </p:nvSpPr>
        <p:spPr>
          <a:xfrm>
            <a:off x="613350" y="1446900"/>
            <a:ext cx="11675700" cy="5411100"/>
          </a:xfrm>
          <a:prstGeom prst="rect">
            <a:avLst/>
          </a:prstGeom>
          <a:noFill/>
          <a:ln>
            <a:noFill/>
          </a:ln>
        </p:spPr>
        <p:txBody>
          <a:bodyPr spcFirstLastPara="1" wrap="square" lIns="91425" tIns="45700" rIns="91425" bIns="45700" anchor="t" anchorCtr="0">
            <a:noAutofit/>
          </a:bodyPr>
          <a:lstStyle/>
          <a:p>
            <a:pPr marL="742950" lvl="1" indent="-361950" algn="l" rtl="0">
              <a:lnSpc>
                <a:spcPct val="115000"/>
              </a:lnSpc>
              <a:spcBef>
                <a:spcPts val="140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Kết quả sau khi kiểm thử phi chức năng thường không đưa ra số chính xác mà chỉ là tương đối.</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Vì các bài kiểm tra rất phức tạp, đòi hỏi phải có các nguồn lực có tay nghề cao, với kiến thức sâu rộng về mạng, bảo mật, lập trình.</a:t>
            </a:r>
            <a:endParaRPr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lnSpc>
                <a:spcPct val="115000"/>
              </a:lnSpc>
              <a:spcBef>
                <a:spcPts val="0"/>
              </a:spcBef>
              <a:spcAft>
                <a:spcPts val="0"/>
              </a:spcAft>
              <a:buClr>
                <a:srgbClr val="FF5A33"/>
              </a:buClr>
              <a:buSzPts val="3600"/>
              <a:buFont typeface="Quattrocento Sans" panose="020B0502050000020003"/>
              <a:buChar char="❖"/>
            </a:pPr>
            <a:r>
              <a:rPr lang="en-US" sz="3600">
                <a:solidFill>
                  <a:srgbClr val="1B1B1B"/>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Vì phương pháp thử nghiệm này liên quan chặt chẽ với ứng dụng đang được test, nên các công cụ để phục vụ cho mọi loại triển khai / nền tảng có thể không sẵn có.</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506" name="Google Shape;506;g115edf558da_0_114"/>
          <p:cNvSpPr txBox="1"/>
          <p:nvPr/>
        </p:nvSpPr>
        <p:spPr>
          <a:xfrm>
            <a:off x="613350" y="762150"/>
            <a:ext cx="115788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Nhược điểm</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 Kiểm thử phi chức năng</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05">
                                            <p:txEl>
                                              <p:pRg st="0" end="0"/>
                                            </p:txEl>
                                          </p:spTgt>
                                        </p:tgtEl>
                                        <p:attrNameLst>
                                          <p:attrName>style.visibility</p:attrName>
                                        </p:attrNameLst>
                                      </p:cBhvr>
                                      <p:to>
                                        <p:strVal val="visible"/>
                                      </p:to>
                                    </p:set>
                                    <p:anim calcmode="lin" valueType="num">
                                      <p:cBhvr additive="base">
                                        <p:cTn id="7" dur="1000"/>
                                        <p:tgtEl>
                                          <p:spTgt spid="505">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05">
                                            <p:txEl>
                                              <p:pRg st="1" end="1"/>
                                            </p:txEl>
                                          </p:spTgt>
                                        </p:tgtEl>
                                        <p:attrNameLst>
                                          <p:attrName>style.visibility</p:attrName>
                                        </p:attrNameLst>
                                      </p:cBhvr>
                                      <p:to>
                                        <p:strVal val="visible"/>
                                      </p:to>
                                    </p:set>
                                    <p:anim calcmode="lin" valueType="num">
                                      <p:cBhvr additive="base">
                                        <p:cTn id="12" dur="1000"/>
                                        <p:tgtEl>
                                          <p:spTgt spid="505">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05">
                                            <p:txEl>
                                              <p:pRg st="2" end="2"/>
                                            </p:txEl>
                                          </p:spTgt>
                                        </p:tgtEl>
                                        <p:attrNameLst>
                                          <p:attrName>style.visibility</p:attrName>
                                        </p:attrNameLst>
                                      </p:cBhvr>
                                      <p:to>
                                        <p:strVal val="visible"/>
                                      </p:to>
                                    </p:set>
                                    <p:anim calcmode="lin" valueType="num">
                                      <p:cBhvr additive="base">
                                        <p:cTn id="17" dur="1000"/>
                                        <p:tgtEl>
                                          <p:spTgt spid="505">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510" name="Shape 510"/>
        <p:cNvGrpSpPr/>
        <p:nvPr/>
      </p:nvGrpSpPr>
      <p:grpSpPr>
        <a:xfrm>
          <a:off x="0" y="0"/>
          <a:ext cx="0" cy="0"/>
          <a:chOff x="0" y="0"/>
          <a:chExt cx="0" cy="0"/>
        </a:xfrm>
      </p:grpSpPr>
      <p:sp>
        <p:nvSpPr>
          <p:cNvPr id="511" name="Google Shape;511;g113204b73d8_0_6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Tóm tắt bài học</a:t>
            </a:r>
            <a:endParaRPr lang="en-US"/>
          </a:p>
        </p:txBody>
      </p:sp>
      <p:sp>
        <p:nvSpPr>
          <p:cNvPr id="512" name="Google Shape;512;g113204b73d8_0_69"/>
          <p:cNvSpPr txBox="1"/>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p>
        </p:txBody>
      </p:sp>
      <p:sp>
        <p:nvSpPr>
          <p:cNvPr id="513" name="Google Shape;513;g113204b73d8_0_69"/>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514" name="Google Shape;514;g113204b73d8_0_69"/>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5" name="Google Shape;515;g113204b73d8_0_69"/>
          <p:cNvSpPr txBox="1"/>
          <p:nvPr/>
        </p:nvSpPr>
        <p:spPr>
          <a:xfrm>
            <a:off x="894600" y="2067600"/>
            <a:ext cx="8229600" cy="3933900"/>
          </a:xfrm>
          <a:prstGeom prst="rect">
            <a:avLst/>
          </a:prstGeom>
          <a:noFill/>
          <a:ln>
            <a:noFill/>
          </a:ln>
        </p:spPr>
        <p:txBody>
          <a:bodyPr spcFirstLastPara="1" wrap="square" lIns="91425" tIns="45700" rIns="91425" bIns="45700" anchor="t" anchorCtr="0">
            <a:noAutofit/>
          </a:bodyPr>
          <a:lstStyle/>
          <a:p>
            <a:pPr marL="457200" lvl="0" indent="-419100" algn="l" rtl="0">
              <a:lnSpc>
                <a:spcPct val="115000"/>
              </a:lnSpc>
              <a:spcBef>
                <a:spcPts val="0"/>
              </a:spcBef>
              <a:spcAft>
                <a:spcPts val="0"/>
              </a:spcAft>
              <a:buClr>
                <a:srgbClr val="333333"/>
              </a:buClr>
              <a:buSzPts val="3000"/>
              <a:buFont typeface="Quattrocento Sans" panose="020B0502050000020003"/>
              <a:buChar char="•"/>
            </a:pPr>
            <a:r>
              <a:rPr lang="en-US" sz="22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WhiteBox Testing - Kiểm thử hộp trắng</a:t>
            </a:r>
            <a:endParaRPr sz="22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457200" lvl="0" indent="-419100" algn="l" rtl="0">
              <a:lnSpc>
                <a:spcPct val="115000"/>
              </a:lnSpc>
              <a:spcBef>
                <a:spcPts val="0"/>
              </a:spcBef>
              <a:spcAft>
                <a:spcPts val="0"/>
              </a:spcAft>
              <a:buClr>
                <a:srgbClr val="333333"/>
              </a:buClr>
              <a:buSzPts val="3000"/>
              <a:buFont typeface="Quattrocento Sans" panose="020B0502050000020003"/>
              <a:buChar char="•"/>
            </a:pPr>
            <a:r>
              <a:rPr lang="en-US" sz="22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Non-Functional  Testing - Kiểm thử phi chức năng</a:t>
            </a:r>
            <a:endParaRPr sz="22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516" name="Google Shape;516;g113204b73d8_0_69"/>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Tóm tắt bài học</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517" name="Google Shape;517;g113204b73d8_0_69" descr="D:\Compressed\PSD Collection 2011\WP-201 copy.png"/>
          <p:cNvPicPr preferRelativeResize="0"/>
          <p:nvPr/>
        </p:nvPicPr>
        <p:blipFill rotWithShape="1">
          <a:blip r:embed="rId1"/>
          <a:srcRect/>
          <a:stretch>
            <a:fillRect/>
          </a:stretch>
        </p:blipFill>
        <p:spPr>
          <a:xfrm flipH="1">
            <a:off x="9189300" y="1095638"/>
            <a:ext cx="2782800" cy="52001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521" name="Shape 521"/>
        <p:cNvGrpSpPr/>
        <p:nvPr/>
      </p:nvGrpSpPr>
      <p:grpSpPr>
        <a:xfrm>
          <a:off x="0" y="0"/>
          <a:ext cx="0" cy="0"/>
          <a:chOff x="0" y="0"/>
          <a:chExt cx="0" cy="0"/>
        </a:xfrm>
      </p:grpSpPr>
      <p:sp>
        <p:nvSpPr>
          <p:cNvPr id="522" name="Google Shape;522;g11470f59a61_0_12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Nội dung bài học tiếp theo</a:t>
            </a:r>
            <a:endParaRPr lang="en-US"/>
          </a:p>
        </p:txBody>
      </p:sp>
      <p:sp>
        <p:nvSpPr>
          <p:cNvPr id="523" name="Google Shape;523;g11470f59a61_0_129"/>
          <p:cNvSpPr txBox="1"/>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p>
        </p:txBody>
      </p:sp>
      <p:sp>
        <p:nvSpPr>
          <p:cNvPr id="524" name="Google Shape;524;g11470f59a61_0_129"/>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525" name="Google Shape;525;g11470f59a61_0_129"/>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6" name="Google Shape;526;g11470f59a61_0_129"/>
          <p:cNvSpPr txBox="1"/>
          <p:nvPr/>
        </p:nvSpPr>
        <p:spPr>
          <a:xfrm>
            <a:off x="894600" y="2067600"/>
            <a:ext cx="8328300" cy="4257000"/>
          </a:xfrm>
          <a:prstGeom prst="rect">
            <a:avLst/>
          </a:prstGeom>
          <a:noFill/>
          <a:ln>
            <a:noFill/>
          </a:ln>
        </p:spPr>
        <p:txBody>
          <a:bodyPr spcFirstLastPara="1" wrap="square" lIns="91425" tIns="45700" rIns="91425" bIns="45700" anchor="t" anchorCtr="0">
            <a:noAutofit/>
          </a:bodyPr>
          <a:lstStyle/>
          <a:p>
            <a:pPr marL="457200" lvl="0" indent="-438150" algn="l" rtl="0">
              <a:lnSpc>
                <a:spcPct val="115000"/>
              </a:lnSpc>
              <a:spcBef>
                <a:spcPts val="0"/>
              </a:spcBef>
              <a:spcAft>
                <a:spcPts val="0"/>
              </a:spcAft>
              <a:buClr>
                <a:srgbClr val="333333"/>
              </a:buClr>
              <a:buSzPts val="3300"/>
              <a:buFont typeface="Quattrocento Sans" panose="020B0502050000020003"/>
              <a:buChar char="•"/>
            </a:pPr>
            <a:r>
              <a:rPr lang="en-US"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Black-box Test Techniques - Kỹ thuật kiểm thử hộp đen</a:t>
            </a:r>
            <a:endParaRPr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387350" algn="l" rtl="0">
              <a:lnSpc>
                <a:spcPct val="115000"/>
              </a:lnSpc>
              <a:spcBef>
                <a:spcPts val="0"/>
              </a:spcBef>
              <a:spcAft>
                <a:spcPts val="0"/>
              </a:spcAft>
              <a:buClr>
                <a:srgbClr val="333333"/>
              </a:buClr>
              <a:buSzPts val="2500"/>
              <a:buFont typeface="Quattrocento Sans" panose="020B0502050000020003"/>
              <a:buChar char="○"/>
            </a:pPr>
            <a:r>
              <a:rPr lang="en-US"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Kỹ thuật phân vùng tương đương</a:t>
            </a:r>
            <a:endParaRPr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387350" algn="l" rtl="0">
              <a:lnSpc>
                <a:spcPct val="115000"/>
              </a:lnSpc>
              <a:spcBef>
                <a:spcPts val="0"/>
              </a:spcBef>
              <a:spcAft>
                <a:spcPts val="0"/>
              </a:spcAft>
              <a:buClr>
                <a:srgbClr val="333333"/>
              </a:buClr>
              <a:buSzPts val="2500"/>
              <a:buFont typeface="Quattrocento Sans" panose="020B0502050000020003"/>
              <a:buChar char="○"/>
            </a:pPr>
            <a:r>
              <a:rPr lang="en-US"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Kỹ thuật phân tích giá trị biên</a:t>
            </a:r>
            <a:endParaRPr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387350" algn="l" rtl="0">
              <a:lnSpc>
                <a:spcPct val="115000"/>
              </a:lnSpc>
              <a:spcBef>
                <a:spcPts val="0"/>
              </a:spcBef>
              <a:spcAft>
                <a:spcPts val="0"/>
              </a:spcAft>
              <a:buClr>
                <a:srgbClr val="333333"/>
              </a:buClr>
              <a:buSzPts val="2500"/>
              <a:buFont typeface="Quattrocento Sans" panose="020B0502050000020003"/>
              <a:buChar char="○"/>
            </a:pPr>
            <a:r>
              <a:rPr lang="en-US"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Kỹ thuật bảng quyết định</a:t>
            </a:r>
            <a:endParaRPr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457200" lvl="0" indent="-438150" algn="l" rtl="0">
              <a:lnSpc>
                <a:spcPct val="115000"/>
              </a:lnSpc>
              <a:spcBef>
                <a:spcPts val="0"/>
              </a:spcBef>
              <a:spcAft>
                <a:spcPts val="0"/>
              </a:spcAft>
              <a:buClr>
                <a:srgbClr val="333333"/>
              </a:buClr>
              <a:buSzPts val="3300"/>
              <a:buFont typeface="Quattrocento Sans" panose="020B0502050000020003"/>
              <a:buChar char="•"/>
            </a:pPr>
            <a:r>
              <a:rPr lang="en-US"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Experience base Techniques - Kỹ thuật kiểm thử dựa trên kinh nghiệm</a:t>
            </a:r>
            <a:endParaRPr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387350" algn="l" rtl="0">
              <a:lnSpc>
                <a:spcPct val="115000"/>
              </a:lnSpc>
              <a:spcBef>
                <a:spcPts val="0"/>
              </a:spcBef>
              <a:spcAft>
                <a:spcPts val="0"/>
              </a:spcAft>
              <a:buClr>
                <a:srgbClr val="333333"/>
              </a:buClr>
              <a:buSzPts val="2500"/>
              <a:buFont typeface="Quattrocento Sans" panose="020B0502050000020003"/>
              <a:buChar char="○"/>
            </a:pPr>
            <a:r>
              <a:rPr lang="en-US"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Kỹ thuật thăm dò</a:t>
            </a:r>
            <a:endParaRPr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387350" algn="l" rtl="0">
              <a:lnSpc>
                <a:spcPct val="115000"/>
              </a:lnSpc>
              <a:spcBef>
                <a:spcPts val="0"/>
              </a:spcBef>
              <a:spcAft>
                <a:spcPts val="0"/>
              </a:spcAft>
              <a:buClr>
                <a:srgbClr val="333333"/>
              </a:buClr>
              <a:buSzPts val="2500"/>
              <a:buFont typeface="Quattrocento Sans" panose="020B0502050000020003"/>
              <a:buChar char="○"/>
            </a:pPr>
            <a:r>
              <a:rPr lang="en-US"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Kỹ thuật đoán lỗi</a:t>
            </a:r>
            <a:endParaRPr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387350" algn="l" rtl="0">
              <a:lnSpc>
                <a:spcPct val="115000"/>
              </a:lnSpc>
              <a:spcBef>
                <a:spcPts val="0"/>
              </a:spcBef>
              <a:spcAft>
                <a:spcPts val="0"/>
              </a:spcAft>
              <a:buClr>
                <a:srgbClr val="333333"/>
              </a:buClr>
              <a:buSzPts val="2500"/>
              <a:buFont typeface="Quattrocento Sans" panose="020B0502050000020003"/>
              <a:buChar char="○"/>
            </a:pPr>
            <a:r>
              <a:rPr lang="en-US"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Kỹ thuật dựa trên danh mục kiểm tra</a:t>
            </a:r>
            <a:endParaRPr sz="25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457200" lvl="0" indent="-368300" algn="l" rtl="0">
              <a:lnSpc>
                <a:spcPct val="115000"/>
              </a:lnSpc>
              <a:spcBef>
                <a:spcPts val="0"/>
              </a:spcBef>
              <a:spcAft>
                <a:spcPts val="0"/>
              </a:spcAft>
              <a:buClr>
                <a:srgbClr val="333333"/>
              </a:buClr>
              <a:buSzPts val="2200"/>
              <a:buFont typeface="Quattrocento Sans" panose="020B0502050000020003"/>
              <a:buChar char="•"/>
            </a:pPr>
            <a:endParaRPr sz="22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527" name="Google Shape;527;g11470f59a61_0_129"/>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Nội dung tiếp theo</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528" name="Google Shape;528;g11470f59a61_0_129" descr="D:\Pictures\PNG\present.png"/>
          <p:cNvPicPr preferRelativeResize="0"/>
          <p:nvPr/>
        </p:nvPicPr>
        <p:blipFill rotWithShape="1">
          <a:blip r:embed="rId1"/>
          <a:srcRect/>
          <a:stretch>
            <a:fillRect/>
          </a:stretch>
        </p:blipFill>
        <p:spPr>
          <a:xfrm flipH="1">
            <a:off x="9469017" y="1480800"/>
            <a:ext cx="2113383" cy="4893324"/>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47" name="Shape 147"/>
        <p:cNvGrpSpPr/>
        <p:nvPr/>
      </p:nvGrpSpPr>
      <p:grpSpPr>
        <a:xfrm>
          <a:off x="0" y="0"/>
          <a:ext cx="0" cy="0"/>
          <a:chOff x="0" y="0"/>
          <a:chExt cx="0" cy="0"/>
        </a:xfrm>
      </p:grpSpPr>
      <p:sp>
        <p:nvSpPr>
          <p:cNvPr id="148" name="Google Shape;148;g11470f59a61_0_405"/>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static testing</a:t>
            </a:r>
            <a:endParaRPr lang="en-US"/>
          </a:p>
        </p:txBody>
      </p:sp>
      <p:sp>
        <p:nvSpPr>
          <p:cNvPr id="149" name="Google Shape;149;g11470f59a61_0_405"/>
          <p:cNvSpPr txBox="1"/>
          <p:nvPr/>
        </p:nvSpPr>
        <p:spPr>
          <a:xfrm>
            <a:off x="433225" y="1610700"/>
            <a:ext cx="11758800" cy="5247300"/>
          </a:xfrm>
          <a:prstGeom prst="rect">
            <a:avLst/>
          </a:prstGeom>
          <a:noFill/>
          <a:ln>
            <a:noFill/>
          </a:ln>
        </p:spPr>
        <p:txBody>
          <a:bodyPr spcFirstLastPara="1" wrap="square" lIns="91425" tIns="45700" rIns="91425" bIns="45700" anchor="t" anchorCtr="0">
            <a:normAutofit/>
          </a:bodyPr>
          <a:lstStyle/>
          <a:p>
            <a:pPr marL="742950" lvl="1" indent="-35560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Walkthrough - Hướng dẫn: Một buổi walkthrough là một buổi họp mà ở đó tác giả của các tài liệu đặc tả phần mềm giới thiệu sơ lược về dự án phần mềm sẽ làm để cho những người tham dự có một sự hiểu biết chung về phần mềm đó, đồng thời thu thập những ý kiến phản hồi từ họ.</a:t>
            </a:r>
            <a:endParaRPr sz="35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150" name="Google Shape;150;g11470f59a61_0_405"/>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Những hoạt động Review trong kiểm thử tĩnh</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151" name="Google Shape;151;g11470f59a61_0_405"/>
          <p:cNvPicPr preferRelativeResize="0"/>
          <p:nvPr/>
        </p:nvPicPr>
        <p:blipFill>
          <a:blip r:embed="rId1"/>
          <a:stretch>
            <a:fillRect/>
          </a:stretch>
        </p:blipFill>
        <p:spPr>
          <a:xfrm>
            <a:off x="8422425" y="4291850"/>
            <a:ext cx="3530650" cy="24875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9">
                                            <p:txEl>
                                              <p:pRg st="0" end="0"/>
                                            </p:txEl>
                                          </p:spTgt>
                                        </p:tgtEl>
                                        <p:attrNameLst>
                                          <p:attrName>style.visibility</p:attrName>
                                        </p:attrNameLst>
                                      </p:cBhvr>
                                      <p:to>
                                        <p:strVal val="visible"/>
                                      </p:to>
                                    </p:set>
                                    <p:anim calcmode="lin" valueType="num">
                                      <p:cBhvr additive="base">
                                        <p:cTn id="7" dur="1000"/>
                                        <p:tgtEl>
                                          <p:spTgt spid="149">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49">
                                            <p:txEl>
                                              <p:pRg st="1" end="1"/>
                                            </p:txEl>
                                          </p:spTgt>
                                        </p:tgtEl>
                                        <p:attrNameLst>
                                          <p:attrName>style.visibility</p:attrName>
                                        </p:attrNameLst>
                                      </p:cBhvr>
                                      <p:to>
                                        <p:strVal val="visible"/>
                                      </p:to>
                                    </p:set>
                                    <p:anim calcmode="lin" valueType="num">
                                      <p:cBhvr additive="base">
                                        <p:cTn id="12" dur="1000"/>
                                        <p:tgtEl>
                                          <p:spTgt spid="149">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532" name="Shape 532"/>
        <p:cNvGrpSpPr/>
        <p:nvPr/>
      </p:nvGrpSpPr>
      <p:grpSpPr>
        <a:xfrm>
          <a:off x="0" y="0"/>
          <a:ext cx="0" cy="0"/>
          <a:chOff x="0" y="0"/>
          <a:chExt cx="0" cy="0"/>
        </a:xfrm>
      </p:grpSpPr>
      <p:pic>
        <p:nvPicPr>
          <p:cNvPr id="533" name="Google Shape;533;p13"/>
          <p:cNvPicPr preferRelativeResize="0"/>
          <p:nvPr/>
        </p:nvPicPr>
        <p:blipFill rotWithShape="1">
          <a:blip r:embed="rId1"/>
          <a:srcRect/>
          <a:stretch>
            <a:fillRect/>
          </a:stretch>
        </p:blipFill>
        <p:spPr>
          <a:xfrm>
            <a:off x="-5953" y="0"/>
            <a:ext cx="12197953"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55" name="Shape 155"/>
        <p:cNvGrpSpPr/>
        <p:nvPr/>
      </p:nvGrpSpPr>
      <p:grpSpPr>
        <a:xfrm>
          <a:off x="0" y="0"/>
          <a:ext cx="0" cy="0"/>
          <a:chOff x="0" y="0"/>
          <a:chExt cx="0" cy="0"/>
        </a:xfrm>
      </p:grpSpPr>
      <p:sp>
        <p:nvSpPr>
          <p:cNvPr id="156" name="Google Shape;156;g11470f59a61_0_34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static </a:t>
            </a:r>
            <a:r>
              <a:rPr lang="en-US"/>
              <a:t>testing</a:t>
            </a:r>
            <a:endParaRPr lang="en-US"/>
          </a:p>
        </p:txBody>
      </p:sp>
      <p:sp>
        <p:nvSpPr>
          <p:cNvPr id="157" name="Google Shape;157;g11470f59a61_0_346"/>
          <p:cNvSpPr txBox="1"/>
          <p:nvPr/>
        </p:nvSpPr>
        <p:spPr>
          <a:xfrm>
            <a:off x="283950" y="846675"/>
            <a:ext cx="11907900" cy="6102300"/>
          </a:xfrm>
          <a:prstGeom prst="rect">
            <a:avLst/>
          </a:prstGeom>
          <a:noFill/>
          <a:ln>
            <a:noFill/>
          </a:ln>
        </p:spPr>
        <p:txBody>
          <a:bodyPr spcFirstLastPara="1" wrap="square" lIns="91425" tIns="45700" rIns="91425" bIns="45700" anchor="t" anchorCtr="0">
            <a:normAutofit/>
          </a:bodyPr>
          <a:lstStyle/>
          <a:p>
            <a:pPr marL="742950" lvl="1" indent="-336550" algn="l" rtl="0">
              <a:spcBef>
                <a:spcPts val="480"/>
              </a:spcBef>
              <a:spcAft>
                <a:spcPts val="0"/>
              </a:spcAft>
              <a:buClr>
                <a:srgbClr val="FF5A33"/>
              </a:buClr>
              <a:buSzPts val="3200"/>
              <a:buFont typeface="Quattrocento Sans" panose="020B0502050000020003"/>
              <a:buChar char="❖"/>
            </a:pPr>
            <a:r>
              <a:rPr lang="en-US" sz="3800">
                <a:solidFill>
                  <a:srgbClr val="303030"/>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Technical Review - </a:t>
            </a:r>
            <a:r>
              <a:rPr lang="en-US" sz="38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 Đánh giá kỹ thuật: </a:t>
            </a:r>
            <a:r>
              <a:rPr lang="en-US" sz="3600">
                <a:latin typeface="Quattrocento Sans" panose="020B0502050000020003"/>
                <a:ea typeface="Quattrocento Sans" panose="020B0502050000020003"/>
                <a:cs typeface="Quattrocento Sans" panose="020B0502050000020003"/>
                <a:sym typeface="Quattrocento Sans" panose="020B0502050000020003"/>
              </a:rPr>
              <a:t>Một cuộc họp ngang hàng mà ở đó những người tham dự là những người cùng nhóm kỹ thuật với nhau.</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158" name="Google Shape;158;g11470f59a61_0_346"/>
          <p:cNvPicPr preferRelativeResize="0"/>
          <p:nvPr/>
        </p:nvPicPr>
        <p:blipFill>
          <a:blip r:embed="rId1"/>
          <a:stretch>
            <a:fillRect/>
          </a:stretch>
        </p:blipFill>
        <p:spPr>
          <a:xfrm>
            <a:off x="7536650" y="2749625"/>
            <a:ext cx="4655350" cy="2450200"/>
          </a:xfrm>
          <a:prstGeom prst="rect">
            <a:avLst/>
          </a:prstGeom>
          <a:noFill/>
          <a:ln>
            <a:noFill/>
          </a:ln>
        </p:spPr>
      </p:pic>
      <p:sp>
        <p:nvSpPr>
          <p:cNvPr id="159" name="Google Shape;159;g11470f59a61_0_346"/>
          <p:cNvSpPr txBox="1"/>
          <p:nvPr/>
        </p:nvSpPr>
        <p:spPr>
          <a:xfrm>
            <a:off x="283950" y="2835700"/>
            <a:ext cx="7373100" cy="4542600"/>
          </a:xfrm>
          <a:prstGeom prst="rect">
            <a:avLst/>
          </a:prstGeom>
          <a:noFill/>
          <a:ln>
            <a:noFill/>
          </a:ln>
        </p:spPr>
        <p:txBody>
          <a:bodyPr spcFirstLastPara="1" wrap="square" lIns="91425" tIns="45700" rIns="91425" bIns="45700" anchor="t" anchorCtr="0">
            <a:normAutofit fontScale="32500" lnSpcReduction="20000"/>
          </a:bodyPr>
          <a:lstStyle/>
          <a:p>
            <a:pPr marL="0" lvl="0" indent="0" algn="l" rtl="0">
              <a:spcBef>
                <a:spcPts val="480"/>
              </a:spcBef>
              <a:spcAft>
                <a:spcPts val="0"/>
              </a:spcAft>
              <a:buNone/>
            </a:pPr>
            <a:r>
              <a:rPr lang="en-US" sz="939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Ví dụ Developer Team, Tester Team. Cuộc họp này được các nhóm tổ chức để quyết định những công nghệ sẽ sử dụng để lập trình hoặc kiểm thử (ví dụ: dùng Java, C#, Ruby,… dùng kỹ thuật kiểm thử hộp đen, hộp trắng, kiểm thử theo Test Cases, kiểm thử tự do,…) và đề xuất những thuật toán sẽ sử dụng, những giải pháp thay thế khi tiến hành phát triển phần mềm.</a:t>
            </a:r>
            <a:endParaRPr sz="939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7">
                                            <p:txEl>
                                              <p:pRg st="0" end="0"/>
                                            </p:txEl>
                                          </p:spTgt>
                                        </p:tgtEl>
                                        <p:attrNameLst>
                                          <p:attrName>style.visibility</p:attrName>
                                        </p:attrNameLst>
                                      </p:cBhvr>
                                      <p:to>
                                        <p:strVal val="visible"/>
                                      </p:to>
                                    </p:set>
                                    <p:anim calcmode="lin" valueType="num">
                                      <p:cBhvr additive="base">
                                        <p:cTn id="7" dur="1000"/>
                                        <p:tgtEl>
                                          <p:spTgt spid="157">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57">
                                            <p:txEl>
                                              <p:pRg st="1" end="1"/>
                                            </p:txEl>
                                          </p:spTgt>
                                        </p:tgtEl>
                                        <p:attrNameLst>
                                          <p:attrName>style.visibility</p:attrName>
                                        </p:attrNameLst>
                                      </p:cBhvr>
                                      <p:to>
                                        <p:strVal val="visible"/>
                                      </p:to>
                                    </p:set>
                                    <p:anim calcmode="lin" valueType="num">
                                      <p:cBhvr additive="base">
                                        <p:cTn id="12" dur="1000"/>
                                        <p:tgtEl>
                                          <p:spTgt spid="157">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57">
                                            <p:txEl>
                                              <p:pRg st="2" end="2"/>
                                            </p:txEl>
                                          </p:spTgt>
                                        </p:tgtEl>
                                        <p:attrNameLst>
                                          <p:attrName>style.visibility</p:attrName>
                                        </p:attrNameLst>
                                      </p:cBhvr>
                                      <p:to>
                                        <p:strVal val="visible"/>
                                      </p:to>
                                    </p:set>
                                    <p:anim calcmode="lin" valueType="num">
                                      <p:cBhvr additive="base">
                                        <p:cTn id="17" dur="1000"/>
                                        <p:tgtEl>
                                          <p:spTgt spid="157">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57">
                                            <p:txEl>
                                              <p:pRg st="3" end="3"/>
                                            </p:txEl>
                                          </p:spTgt>
                                        </p:tgtEl>
                                        <p:attrNameLst>
                                          <p:attrName>style.visibility</p:attrName>
                                        </p:attrNameLst>
                                      </p:cBhvr>
                                      <p:to>
                                        <p:strVal val="visible"/>
                                      </p:to>
                                    </p:set>
                                    <p:anim calcmode="lin" valueType="num">
                                      <p:cBhvr additive="base">
                                        <p:cTn id="22" dur="1000"/>
                                        <p:tgtEl>
                                          <p:spTgt spid="157">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157">
                                            <p:txEl>
                                              <p:pRg st="4" end="4"/>
                                            </p:txEl>
                                          </p:spTgt>
                                        </p:tgtEl>
                                        <p:attrNameLst>
                                          <p:attrName>style.visibility</p:attrName>
                                        </p:attrNameLst>
                                      </p:cBhvr>
                                      <p:to>
                                        <p:strVal val="visible"/>
                                      </p:to>
                                    </p:set>
                                    <p:anim calcmode="lin" valueType="num">
                                      <p:cBhvr additive="base">
                                        <p:cTn id="27" dur="1000"/>
                                        <p:tgtEl>
                                          <p:spTgt spid="157">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159"/>
                                        </p:tgtEl>
                                        <p:attrNameLst>
                                          <p:attrName>style.visibility</p:attrName>
                                        </p:attrNameLst>
                                      </p:cBhvr>
                                      <p:to>
                                        <p:strVal val="visible"/>
                                      </p:to>
                                    </p:set>
                                    <p:anim calcmode="lin" valueType="num">
                                      <p:cBhvr additive="base">
                                        <p:cTn id="32" dur="1000"/>
                                        <p:tgtEl>
                                          <p:spTgt spid="159"/>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63" name="Shape 163"/>
        <p:cNvGrpSpPr/>
        <p:nvPr/>
      </p:nvGrpSpPr>
      <p:grpSpPr>
        <a:xfrm>
          <a:off x="0" y="0"/>
          <a:ext cx="0" cy="0"/>
          <a:chOff x="0" y="0"/>
          <a:chExt cx="0" cy="0"/>
        </a:xfrm>
      </p:grpSpPr>
      <p:sp>
        <p:nvSpPr>
          <p:cNvPr id="164" name="Google Shape;164;g11470f59a61_0_42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static testing</a:t>
            </a:r>
            <a:endParaRPr lang="en-US"/>
          </a:p>
        </p:txBody>
      </p:sp>
      <p:sp>
        <p:nvSpPr>
          <p:cNvPr id="165" name="Google Shape;165;g11470f59a61_0_422"/>
          <p:cNvSpPr txBox="1"/>
          <p:nvPr/>
        </p:nvSpPr>
        <p:spPr>
          <a:xfrm>
            <a:off x="283950" y="846675"/>
            <a:ext cx="11907900" cy="6102300"/>
          </a:xfrm>
          <a:prstGeom prst="rect">
            <a:avLst/>
          </a:prstGeom>
          <a:noFill/>
          <a:ln>
            <a:noFill/>
          </a:ln>
        </p:spPr>
        <p:txBody>
          <a:bodyPr spcFirstLastPara="1" wrap="square" lIns="91425" tIns="45700" rIns="91425" bIns="45700" anchor="t" anchorCtr="0">
            <a:normAutofit lnSpcReduction="10000"/>
          </a:bodyPr>
          <a:lstStyle/>
          <a:p>
            <a:pPr marL="742950" lvl="1" indent="-361950" algn="l" rtl="0">
              <a:spcBef>
                <a:spcPts val="480"/>
              </a:spcBef>
              <a:spcAft>
                <a:spcPts val="0"/>
              </a:spcAft>
              <a:buClr>
                <a:srgbClr val="FF5A33"/>
              </a:buClr>
              <a:buSzPts val="3600"/>
              <a:buFont typeface="Quattrocento Sans" panose="020B0502050000020003"/>
              <a:buChar char="❖"/>
            </a:pPr>
            <a:r>
              <a:rPr lang="en-US" sz="3600">
                <a:solidFill>
                  <a:srgbClr val="303030"/>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Inspection </a:t>
            </a: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 Kiểm tra:</a:t>
            </a:r>
            <a:r>
              <a:rPr lang="en-US" sz="3600">
                <a:solidFill>
                  <a:srgbClr val="1B1B1B"/>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 </a:t>
            </a:r>
            <a:r>
              <a:rPr lang="en-US" sz="3500">
                <a:solidFill>
                  <a:srgbClr val="303030"/>
                </a:solidFill>
                <a:highlight>
                  <a:srgbClr val="FFFFFF"/>
                </a:highlight>
                <a:latin typeface="Quattrocento Sans" panose="020B0502050000020003"/>
                <a:ea typeface="Quattrocento Sans" panose="020B0502050000020003"/>
                <a:cs typeface="Quattrocento Sans" panose="020B0502050000020003"/>
                <a:sym typeface="Quattrocento Sans" panose="020B0502050000020003"/>
              </a:rPr>
              <a:t>Là cuộc họp mà ở đó các thành viên trong dự án sẽ tham dự cuộc họp, đưa ra những câu hỏi để làm rõ vấn đề, trình bày những lỗi sai hoặc những vấn đề chưa có hướng giải quyết trong tài liệu và đề xuất những phương án hợp lý để cải thiện. Những thành viên tham gia sẽ trình bày, phản biện, tranh luận, kiến nghị,… nhằm mục đích đưa dự án hoạt động đúng hướng, theo đúng mong đợi của khách hàng.</a:t>
            </a:r>
            <a:endParaRPr sz="35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30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166" name="Google Shape;166;g11470f59a61_0_422"/>
          <p:cNvPicPr preferRelativeResize="0"/>
          <p:nvPr/>
        </p:nvPicPr>
        <p:blipFill>
          <a:blip r:embed="rId1"/>
          <a:stretch>
            <a:fillRect/>
          </a:stretch>
        </p:blipFill>
        <p:spPr>
          <a:xfrm>
            <a:off x="7474775" y="4394750"/>
            <a:ext cx="4531224" cy="2463251"/>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5">
                                            <p:txEl>
                                              <p:pRg st="0" end="0"/>
                                            </p:txEl>
                                          </p:spTgt>
                                        </p:tgtEl>
                                        <p:attrNameLst>
                                          <p:attrName>style.visibility</p:attrName>
                                        </p:attrNameLst>
                                      </p:cBhvr>
                                      <p:to>
                                        <p:strVal val="visible"/>
                                      </p:to>
                                    </p:set>
                                    <p:anim calcmode="lin" valueType="num">
                                      <p:cBhvr additive="base">
                                        <p:cTn id="7" dur="1000"/>
                                        <p:tgtEl>
                                          <p:spTgt spid="165">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65">
                                            <p:txEl>
                                              <p:pRg st="1" end="1"/>
                                            </p:txEl>
                                          </p:spTgt>
                                        </p:tgtEl>
                                        <p:attrNameLst>
                                          <p:attrName>style.visibility</p:attrName>
                                        </p:attrNameLst>
                                      </p:cBhvr>
                                      <p:to>
                                        <p:strVal val="visible"/>
                                      </p:to>
                                    </p:set>
                                    <p:anim calcmode="lin" valueType="num">
                                      <p:cBhvr additive="base">
                                        <p:cTn id="12" dur="1000"/>
                                        <p:tgtEl>
                                          <p:spTgt spid="165">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65">
                                            <p:txEl>
                                              <p:pRg st="2" end="2"/>
                                            </p:txEl>
                                          </p:spTgt>
                                        </p:tgtEl>
                                        <p:attrNameLst>
                                          <p:attrName>style.visibility</p:attrName>
                                        </p:attrNameLst>
                                      </p:cBhvr>
                                      <p:to>
                                        <p:strVal val="visible"/>
                                      </p:to>
                                    </p:set>
                                    <p:anim calcmode="lin" valueType="num">
                                      <p:cBhvr additive="base">
                                        <p:cTn id="17" dur="1000"/>
                                        <p:tgtEl>
                                          <p:spTgt spid="165">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65">
                                            <p:txEl>
                                              <p:pRg st="3" end="3"/>
                                            </p:txEl>
                                          </p:spTgt>
                                        </p:tgtEl>
                                        <p:attrNameLst>
                                          <p:attrName>style.visibility</p:attrName>
                                        </p:attrNameLst>
                                      </p:cBhvr>
                                      <p:to>
                                        <p:strVal val="visible"/>
                                      </p:to>
                                    </p:set>
                                    <p:anim calcmode="lin" valueType="num">
                                      <p:cBhvr additive="base">
                                        <p:cTn id="22" dur="1000"/>
                                        <p:tgtEl>
                                          <p:spTgt spid="165">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165">
                                            <p:txEl>
                                              <p:pRg st="4" end="4"/>
                                            </p:txEl>
                                          </p:spTgt>
                                        </p:tgtEl>
                                        <p:attrNameLst>
                                          <p:attrName>style.visibility</p:attrName>
                                        </p:attrNameLst>
                                      </p:cBhvr>
                                      <p:to>
                                        <p:strVal val="visible"/>
                                      </p:to>
                                    </p:set>
                                    <p:anim calcmode="lin" valueType="num">
                                      <p:cBhvr additive="base">
                                        <p:cTn id="27" dur="1000"/>
                                        <p:tgtEl>
                                          <p:spTgt spid="165">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70" name="Shape 170"/>
        <p:cNvGrpSpPr/>
        <p:nvPr/>
      </p:nvGrpSpPr>
      <p:grpSpPr>
        <a:xfrm>
          <a:off x="0" y="0"/>
          <a:ext cx="0" cy="0"/>
          <a:chOff x="0" y="0"/>
          <a:chExt cx="0" cy="0"/>
        </a:xfrm>
      </p:grpSpPr>
      <p:sp>
        <p:nvSpPr>
          <p:cNvPr id="171" name="Google Shape;171;g11470f59a61_0_357"/>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static testing</a:t>
            </a:r>
            <a:endParaRPr lang="en-US"/>
          </a:p>
        </p:txBody>
      </p:sp>
      <p:sp>
        <p:nvSpPr>
          <p:cNvPr id="172" name="Google Shape;172;g11470f59a61_0_357"/>
          <p:cNvSpPr txBox="1"/>
          <p:nvPr/>
        </p:nvSpPr>
        <p:spPr>
          <a:xfrm>
            <a:off x="287700" y="1556125"/>
            <a:ext cx="11624100" cy="48654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Xem xét đ</a:t>
            </a:r>
            <a:r>
              <a:rPr lang="en-US" sz="3600">
                <a:latin typeface="Quattrocento Sans" panose="020B0502050000020003"/>
                <a:ea typeface="Quattrocento Sans" panose="020B0502050000020003"/>
                <a:cs typeface="Quattrocento Sans" panose="020B0502050000020003"/>
                <a:sym typeface="Quattrocento Sans" panose="020B0502050000020003"/>
              </a:rPr>
              <a:t>ặc tả yêu cầu: yêu cầu nghiệp vụ, yêu cầu chức năng, yêu cầu bảo mật.</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Xem xét </a:t>
            </a:r>
            <a:r>
              <a:rPr lang="en-US" sz="3600">
                <a:latin typeface="Quattrocento Sans" panose="020B0502050000020003"/>
                <a:ea typeface="Quattrocento Sans" panose="020B0502050000020003"/>
                <a:cs typeface="Quattrocento Sans" panose="020B0502050000020003"/>
                <a:sym typeface="Quattrocento Sans" panose="020B0502050000020003"/>
              </a:rPr>
              <a:t>user stories (yêu cầu người dùng), Acceptance criteria (tiêu chí chấp nhận).</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Xem xét </a:t>
            </a:r>
            <a:r>
              <a:rPr lang="en-US" sz="3600">
                <a:latin typeface="Quattrocento Sans" panose="020B0502050000020003"/>
                <a:ea typeface="Quattrocento Sans" panose="020B0502050000020003"/>
                <a:cs typeface="Quattrocento Sans" panose="020B0502050000020003"/>
                <a:sym typeface="Quattrocento Sans" panose="020B0502050000020003"/>
              </a:rPr>
              <a:t>code</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Xem xét </a:t>
            </a:r>
            <a:r>
              <a:rPr lang="en-US" sz="3600">
                <a:latin typeface="Quattrocento Sans" panose="020B0502050000020003"/>
                <a:ea typeface="Quattrocento Sans" panose="020B0502050000020003"/>
                <a:cs typeface="Quattrocento Sans" panose="020B0502050000020003"/>
                <a:sym typeface="Quattrocento Sans" panose="020B0502050000020003"/>
              </a:rPr>
              <a:t>tài liệu thiết kế và kiến trúc...</a:t>
            </a: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173" name="Google Shape;173;g11470f59a61_0_357"/>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Những công việc được kiểm tra bởi kiểm thử tĩnh</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2">
                                            <p:txEl>
                                              <p:pRg st="0" end="0"/>
                                            </p:txEl>
                                          </p:spTgt>
                                        </p:tgtEl>
                                        <p:attrNameLst>
                                          <p:attrName>style.visibility</p:attrName>
                                        </p:attrNameLst>
                                      </p:cBhvr>
                                      <p:to>
                                        <p:strVal val="visible"/>
                                      </p:to>
                                    </p:set>
                                    <p:anim calcmode="lin" valueType="num">
                                      <p:cBhvr additive="base">
                                        <p:cTn id="7" dur="1000"/>
                                        <p:tgtEl>
                                          <p:spTgt spid="17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72">
                                            <p:txEl>
                                              <p:pRg st="1" end="1"/>
                                            </p:txEl>
                                          </p:spTgt>
                                        </p:tgtEl>
                                        <p:attrNameLst>
                                          <p:attrName>style.visibility</p:attrName>
                                        </p:attrNameLst>
                                      </p:cBhvr>
                                      <p:to>
                                        <p:strVal val="visible"/>
                                      </p:to>
                                    </p:set>
                                    <p:anim calcmode="lin" valueType="num">
                                      <p:cBhvr additive="base">
                                        <p:cTn id="12" dur="1000"/>
                                        <p:tgtEl>
                                          <p:spTgt spid="172">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72">
                                            <p:txEl>
                                              <p:pRg st="2" end="2"/>
                                            </p:txEl>
                                          </p:spTgt>
                                        </p:tgtEl>
                                        <p:attrNameLst>
                                          <p:attrName>style.visibility</p:attrName>
                                        </p:attrNameLst>
                                      </p:cBhvr>
                                      <p:to>
                                        <p:strVal val="visible"/>
                                      </p:to>
                                    </p:set>
                                    <p:anim calcmode="lin" valueType="num">
                                      <p:cBhvr additive="base">
                                        <p:cTn id="17" dur="1000"/>
                                        <p:tgtEl>
                                          <p:spTgt spid="172">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72">
                                            <p:txEl>
                                              <p:pRg st="3" end="3"/>
                                            </p:txEl>
                                          </p:spTgt>
                                        </p:tgtEl>
                                        <p:attrNameLst>
                                          <p:attrName>style.visibility</p:attrName>
                                        </p:attrNameLst>
                                      </p:cBhvr>
                                      <p:to>
                                        <p:strVal val="visible"/>
                                      </p:to>
                                    </p:set>
                                    <p:anim calcmode="lin" valueType="num">
                                      <p:cBhvr additive="base">
                                        <p:cTn id="22" dur="1000"/>
                                        <p:tgtEl>
                                          <p:spTgt spid="172">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15441</Words>
  <Application>WPS Presentation</Application>
  <PresentationFormat/>
  <Paragraphs>396</Paragraphs>
  <Slides>60</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60</vt:i4>
      </vt:variant>
    </vt:vector>
  </HeadingPairs>
  <TitlesOfParts>
    <vt:vector size="73" baseType="lpstr">
      <vt:lpstr>Arial</vt:lpstr>
      <vt:lpstr>SimSun</vt:lpstr>
      <vt:lpstr>Wingdings</vt:lpstr>
      <vt:lpstr>Arial</vt:lpstr>
      <vt:lpstr>Calibri</vt:lpstr>
      <vt:lpstr>Quattrocento Sans</vt:lpstr>
      <vt:lpstr>Noto Sans Symbols</vt:lpstr>
      <vt:lpstr>Noto Sans</vt:lpstr>
      <vt:lpstr>Roboto</vt:lpstr>
      <vt:lpstr>Courier New</vt:lpstr>
      <vt:lpstr>Microsoft YaHei</vt:lpstr>
      <vt:lpstr>Arial Unicode MS</vt:lpstr>
      <vt:lpstr>Custom Design</vt:lpstr>
      <vt:lpstr>kiểm thử cơ bản(P1)</vt:lpstr>
      <vt:lpstr>Nội dung</vt:lpstr>
      <vt:lpstr>PowerPoint 演示文稿</vt:lpstr>
      <vt:lpstr>PowerPoint 演示文稿</vt:lpstr>
      <vt:lpstr>static testing</vt:lpstr>
      <vt:lpstr>static testing</vt:lpstr>
      <vt:lpstr>static testing</vt:lpstr>
      <vt:lpstr>static testing</vt:lpstr>
      <vt:lpstr>static testing</vt:lpstr>
      <vt:lpstr>static testing</vt:lpstr>
      <vt:lpstr>static testing</vt:lpstr>
      <vt:lpstr>PowerPoint 演示文稿</vt:lpstr>
      <vt:lpstr>blackbox testing</vt:lpstr>
      <vt:lpstr>blackbox testing</vt:lpstr>
      <vt:lpstr>blackbox testing</vt:lpstr>
      <vt:lpstr>blackbox testing</vt:lpstr>
      <vt:lpstr>blackbox testing</vt:lpstr>
      <vt:lpstr>blackbox testing</vt:lpstr>
      <vt:lpstr>blackbox testing</vt:lpstr>
      <vt:lpstr>blackbox testing</vt:lpstr>
      <vt:lpstr>blackbox testing</vt:lpstr>
      <vt:lpstr>blackbox testing</vt:lpstr>
      <vt:lpstr>blackbox testing</vt:lpstr>
      <vt:lpstr>blackbox testing</vt:lpstr>
      <vt:lpstr>Tóm tắt bài học</vt:lpstr>
      <vt:lpstr>Nội dung bài học tiếp theo</vt:lpstr>
      <vt:lpstr>PowerPoint 演示文稿</vt:lpstr>
      <vt:lpstr>kiểm thử cơ bản(P2)</vt:lpstr>
      <vt:lpstr>Nội dung</vt:lpstr>
      <vt:lpstr>PowerPoint 演示文稿</vt:lpstr>
      <vt:lpstr>white box testing</vt:lpstr>
      <vt:lpstr>white box testing</vt:lpstr>
      <vt:lpstr>white box testing</vt:lpstr>
      <vt:lpstr>whitebox testing</vt:lpstr>
      <vt:lpstr>whitebox testing</vt:lpstr>
      <vt:lpstr>white box testing</vt:lpstr>
      <vt:lpstr>white box testing</vt:lpstr>
      <vt:lpstr>white box testing</vt:lpstr>
      <vt:lpstr>white box testing</vt:lpstr>
      <vt:lpstr>white box testing</vt:lpstr>
      <vt:lpstr>white box testing</vt:lpstr>
      <vt:lpstr>white box testing</vt:lpstr>
      <vt:lpstr>PowerPoint 演示文稿</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non-functional testing</vt:lpstr>
      <vt:lpstr>Tóm tắt bài học</vt:lpstr>
      <vt:lpstr>Nội dung bài học tiếp theo</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kiểm thử cơ bản(P1)</dc:title>
  <dc:creator>Hans</dc:creator>
  <cp:lastModifiedBy>Nguyen Thanh Ha (FPL HCM)</cp:lastModifiedBy>
  <cp:revision>1</cp:revision>
  <dcterms:created xsi:type="dcterms:W3CDTF">2023-02-16T09:35:50Z</dcterms:created>
  <dcterms:modified xsi:type="dcterms:W3CDTF">2023-02-16T09:35:51Z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1033-11.2.0.9739</vt:lpwstr>
  </property>
</Properties>
</file>